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y="6858000" cx="12192000"/>
  <p:notesSz cx="6858000" cy="9144000"/>
  <p:embeddedFontLst>
    <p:embeddedFont>
      <p:font typeface="Poppins"/>
      <p:regular r:id="rId74"/>
      <p:bold r:id="rId75"/>
      <p:italic r:id="rId76"/>
      <p:boldItalic r:id="rId77"/>
    </p:embeddedFont>
    <p:embeddedFont>
      <p:font typeface="Poppins Medium"/>
      <p:regular r:id="rId78"/>
      <p:bold r:id="rId79"/>
      <p:italic r:id="rId80"/>
      <p:boldItalic r:id="rId81"/>
    </p:embeddedFont>
    <p:embeddedFont>
      <p:font typeface="Poppins SemiBold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6" roundtripDataSignature="AMtx7mjJT2YuAmqSOwVOnGm8/sWlmwKk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PoppinsSemiBold-italic.fntdata"/><Relationship Id="rId83" Type="http://schemas.openxmlformats.org/officeDocument/2006/relationships/font" Target="fonts/PoppinsSemiBold-bold.fntdata"/><Relationship Id="rId42" Type="http://schemas.openxmlformats.org/officeDocument/2006/relationships/slide" Target="slides/slide38.xml"/><Relationship Id="rId86" Type="http://customschemas.google.com/relationships/presentationmetadata" Target="metadata"/><Relationship Id="rId41" Type="http://schemas.openxmlformats.org/officeDocument/2006/relationships/slide" Target="slides/slide37.xml"/><Relationship Id="rId85" Type="http://schemas.openxmlformats.org/officeDocument/2006/relationships/font" Target="fonts/PoppinsSemiBold-boldItalic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PoppinsMedium-italic.fntdata"/><Relationship Id="rId82" Type="http://schemas.openxmlformats.org/officeDocument/2006/relationships/font" Target="fonts/PoppinsSemiBold-regular.fntdata"/><Relationship Id="rId81" Type="http://schemas.openxmlformats.org/officeDocument/2006/relationships/font" Target="fonts/Poppins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Poppins-bold.fntdata"/><Relationship Id="rId30" Type="http://schemas.openxmlformats.org/officeDocument/2006/relationships/slide" Target="slides/slide26.xml"/><Relationship Id="rId74" Type="http://schemas.openxmlformats.org/officeDocument/2006/relationships/font" Target="fonts/Poppins-regular.fntdata"/><Relationship Id="rId33" Type="http://schemas.openxmlformats.org/officeDocument/2006/relationships/slide" Target="slides/slide29.xml"/><Relationship Id="rId77" Type="http://schemas.openxmlformats.org/officeDocument/2006/relationships/font" Target="fonts/Poppins-boldItalic.fntdata"/><Relationship Id="rId32" Type="http://schemas.openxmlformats.org/officeDocument/2006/relationships/slide" Target="slides/slide28.xml"/><Relationship Id="rId76" Type="http://schemas.openxmlformats.org/officeDocument/2006/relationships/font" Target="fonts/Poppins-italic.fntdata"/><Relationship Id="rId35" Type="http://schemas.openxmlformats.org/officeDocument/2006/relationships/slide" Target="slides/slide31.xml"/><Relationship Id="rId79" Type="http://schemas.openxmlformats.org/officeDocument/2006/relationships/font" Target="fonts/PoppinsMedium-bold.fntdata"/><Relationship Id="rId34" Type="http://schemas.openxmlformats.org/officeDocument/2006/relationships/slide" Target="slides/slide30.xml"/><Relationship Id="rId78" Type="http://schemas.openxmlformats.org/officeDocument/2006/relationships/font" Target="fonts/PoppinsMedium-regular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41ee4cc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41ee4cc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f41ee4cc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ee84f9ece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ee84f9ece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eee84f9ece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ee84f9ece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ee84f9ece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we </a:t>
            </a:r>
            <a:r>
              <a:rPr lang="en-US"/>
              <a:t>acquire</a:t>
            </a:r>
            <a:r>
              <a:rPr lang="en-US"/>
              <a:t> becomes </a:t>
            </a:r>
            <a:r>
              <a:rPr b="1" lang="en-US"/>
              <a:t>sticky</a:t>
            </a:r>
            <a:r>
              <a:rPr lang="en-US"/>
              <a:t>.  What to migrate from Oracle but could not. Want to upgrade, but could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Stickiness</a:t>
            </a:r>
            <a:r>
              <a:rPr lang="en-US"/>
              <a:t> is evil. it is where things starts get into lock-ins</a:t>
            </a:r>
            <a:endParaRPr/>
          </a:p>
        </p:txBody>
      </p:sp>
      <p:sp>
        <p:nvSpPr>
          <p:cNvPr id="212" name="Google Shape;212;g1eee84f9ece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ee84f9ece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ee84f9ece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eee84f9ece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4234cb75f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04234cb75f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04234cb75f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4234cb75f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04234cb75f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Its very common to see cloud instances, especially non-production ones utilized only 4-5 hours.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Shutting down cloud instances used for non-production is not practical.. people even forgets to switchoff lights in bathroom.</a:t>
            </a:r>
            <a:endParaRPr/>
          </a:p>
        </p:txBody>
      </p:sp>
      <p:sp>
        <p:nvSpPr>
          <p:cNvPr id="241" name="Google Shape;241;g204234cb75f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ee84f9ec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ee84f9ec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eee84f9ec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4f783fd7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04f783fd7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- means Victims</a:t>
            </a:r>
            <a:endParaRPr/>
          </a:p>
        </p:txBody>
      </p:sp>
      <p:sp>
        <p:nvSpPr>
          <p:cNvPr id="258" name="Google Shape;258;g204f783fd7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4f783fd7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4f783fd7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Being Aware about the problem is what matters.</a:t>
            </a:r>
            <a:endParaRPr/>
          </a:p>
        </p:txBody>
      </p:sp>
      <p:sp>
        <p:nvSpPr>
          <p:cNvPr id="264" name="Google Shape;264;g204f783fd7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4f783fd7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4f783fd7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Engineers better understand the No. of CPU , RAM and Bandwidth</a:t>
            </a:r>
            <a:endParaRPr/>
          </a:p>
        </p:txBody>
      </p:sp>
      <p:sp>
        <p:nvSpPr>
          <p:cNvPr id="274" name="Google Shape;274;g204f783fd75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4f783fd75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4f783fd75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04f783fd75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4f783fd75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4f783fd75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Lock-in vs Freedom.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your cloud vendor capable of your business down forever?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Remaining as a “customer” of cloud is important. because customer is the 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04f783fd75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4f783fd7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4f783fd7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04f783fd75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4f783fd75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04f783fd75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04f783fd75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62716fd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62716fd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you name 5-10 cloud providers?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options.. Storages which scales as per size Vs Storage with assured performance. after a certain size, the </a:t>
            </a:r>
            <a:r>
              <a:rPr lang="en-US"/>
              <a:t>storage</a:t>
            </a:r>
            <a:r>
              <a:rPr lang="en-US"/>
              <a:t> volume, the cheaper option becomes more effective. </a:t>
            </a:r>
            <a:r>
              <a:rPr lang="en-US"/>
              <a:t>with</a:t>
            </a:r>
            <a:r>
              <a:rPr lang="en-US"/>
              <a:t> comparable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Assured performance disks often reported stalls.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062716fdb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67bd5564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067bd5564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15-20% gains are easy</a:t>
            </a:r>
            <a:br>
              <a:rPr lang="en-US"/>
            </a:br>
            <a:r>
              <a:rPr lang="en-US"/>
              <a:t>30-40% savings !</a:t>
            </a:r>
            <a:endParaRPr/>
          </a:p>
        </p:txBody>
      </p:sp>
      <p:sp>
        <p:nvSpPr>
          <p:cNvPr id="325" name="Google Shape;325;g2067bd5564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62716fdb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062716fdb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062716fdb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4f783fd75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04f783fd75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Inefficiencies caused by poor designs - Avoidable transaction blocks.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Improving schema - Example Partitioning tables and assessing overhead of foreign keys</a:t>
            </a:r>
            <a:endParaRPr/>
          </a:p>
        </p:txBody>
      </p:sp>
      <p:sp>
        <p:nvSpPr>
          <p:cNvPr id="354" name="Google Shape;354;g204f783fd75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62716fdb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62716fdb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062716fdb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62716fdb8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62716fdb8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062716fdb8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62716fdb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62716fdb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to fix problem : logical replication was stuck asking for missing WAL.  DBaaS solution don’t have a option to restore WAL from backup.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062716fdb8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4234cb75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4234cb75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04234cb75f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62716fdb8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062716fdb8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 about the Taxi service</a:t>
            </a:r>
            <a:endParaRPr/>
          </a:p>
        </p:txBody>
      </p:sp>
      <p:sp>
        <p:nvSpPr>
          <p:cNvPr id="392" name="Google Shape;392;g2062716fdb8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f386b3ba71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f386b3ba71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 am going to go through some of the major </a:t>
            </a:r>
            <a:r>
              <a:rPr lang="en-US"/>
              <a:t>pain points, Disability</a:t>
            </a:r>
            <a:r>
              <a:rPr lang="en-US"/>
              <a:t> and wastage of time and money we saw with customers</a:t>
            </a:r>
            <a:endParaRPr/>
          </a:p>
        </p:txBody>
      </p:sp>
      <p:sp>
        <p:nvSpPr>
          <p:cNvPr id="400" name="Google Shape;400;g1f386b3ba71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386b3ba7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f386b3ba7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f386b3ba71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386b3ba7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386b3ba7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f386b3ba71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386b3ba7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f386b3ba71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f386b3ba71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386b3ba7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386b3ba7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f386b3ba71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386b3ba71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386b3ba71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f386b3ba71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f386b3ba71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f386b3ba71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f386b3ba71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386b3ba71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f386b3ba71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f386b3ba71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f386b3ba7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f386b3ba7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f386b3ba71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4234cb75f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04234cb75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04234cb75f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f386b3ba71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f386b3ba71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f386b3ba71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386b3ba71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386b3ba71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  more : Restore of a WAL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f386b3ba71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62716fdb8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62716fdb8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paying for assumed </a:t>
            </a:r>
            <a:r>
              <a:rPr lang="en-US"/>
              <a:t>scalability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062716fdb8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088e96f4c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088e96f4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things in cloud services with less margin and very high margin. pick the right ones.</a:t>
            </a:r>
            <a:br>
              <a:rPr lang="en-US"/>
            </a:br>
            <a:r>
              <a:rPr lang="en-US"/>
              <a:t>Few cloud providers gives option for exchanging the contracted instance.</a:t>
            </a:r>
            <a:br>
              <a:rPr lang="en-US"/>
            </a:br>
            <a:r>
              <a:rPr lang="en-US"/>
              <a:t>In Percona we use single test server by all support engineers.</a:t>
            </a:r>
            <a:endParaRPr/>
          </a:p>
        </p:txBody>
      </p:sp>
      <p:sp>
        <p:nvSpPr>
          <p:cNvPr id="496" name="Google Shape;496;g2088e96f4c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88e96f4c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88e96f4c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vantage.sh</a:t>
            </a:r>
            <a:endParaRPr/>
          </a:p>
        </p:txBody>
      </p:sp>
      <p:sp>
        <p:nvSpPr>
          <p:cNvPr id="504" name="Google Shape;504;g2088e96f4c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088e96f4c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088e96f4c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many customers reduced the instance type after the necessary optimization.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 optimization at different levels : Starting from the usage of the servers, Till query optimization, Schema optimization and application behaviour correction can save lot.</a:t>
            </a:r>
            <a:endParaRPr/>
          </a:p>
        </p:txBody>
      </p:sp>
      <p:sp>
        <p:nvSpPr>
          <p:cNvPr id="512" name="Google Shape;512;g2088e96f4c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062716fdb8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062716fdb8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062716fdb8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0f36fca71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0f36fca71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0f36fca71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062716fdb8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2062716fdb8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f386b3ba71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f386b3ba71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1f386b3ba71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4234cb75f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4234cb75f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04234cb75f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" name="Google Shape;699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4234cb75f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4234cb75f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04234cb75f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8" name="Google Shape;778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6" name="Google Shape;786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4" name="Google Shape;794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ee84f9ec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ee84f9ec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eee84f9ec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ee84f9ec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ee84f9ec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eee84f9ec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ona 2023 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/>
          <p:nvPr/>
        </p:nvSpPr>
        <p:spPr>
          <a:xfrm>
            <a:off x="-88350" y="-76200"/>
            <a:ext cx="12406800" cy="70305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5"/>
          <p:cNvSpPr txBox="1"/>
          <p:nvPr>
            <p:ph type="ctrTitle"/>
          </p:nvPr>
        </p:nvSpPr>
        <p:spPr>
          <a:xfrm>
            <a:off x="1069850" y="2823400"/>
            <a:ext cx="74262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Poppins"/>
              <a:buChar char="●"/>
              <a:defRPr sz="5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subTitle"/>
          </p:nvPr>
        </p:nvSpPr>
        <p:spPr>
          <a:xfrm>
            <a:off x="1100015" y="455371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SemiBold"/>
              <a:buNone/>
              <a:defRPr sz="2200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idx="1" type="body"/>
          </p:nvPr>
        </p:nvSpPr>
        <p:spPr>
          <a:xfrm>
            <a:off x="2384337" y="18776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0" name="Google Shape;60;p34"/>
          <p:cNvSpPr txBox="1"/>
          <p:nvPr>
            <p:ph idx="2" type="body"/>
          </p:nvPr>
        </p:nvSpPr>
        <p:spPr>
          <a:xfrm>
            <a:off x="6334888" y="18776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1" name="Google Shape;61;p34"/>
          <p:cNvSpPr txBox="1"/>
          <p:nvPr>
            <p:ph idx="3" type="subTitle"/>
          </p:nvPr>
        </p:nvSpPr>
        <p:spPr>
          <a:xfrm>
            <a:off x="1501925" y="957075"/>
            <a:ext cx="4355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2" name="Google Shape;62;p34"/>
          <p:cNvSpPr txBox="1"/>
          <p:nvPr>
            <p:ph idx="4" type="subTitle"/>
          </p:nvPr>
        </p:nvSpPr>
        <p:spPr>
          <a:xfrm>
            <a:off x="6334950" y="957075"/>
            <a:ext cx="41532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with attribution">
  <p:cSld name="1_Title and Content with attribu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idx="1" type="body"/>
          </p:nvPr>
        </p:nvSpPr>
        <p:spPr>
          <a:xfrm>
            <a:off x="1417202" y="2200750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None/>
              <a:defRPr sz="2000" u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7" name="Google Shape;67;p35"/>
          <p:cNvCxnSpPr/>
          <p:nvPr/>
        </p:nvCxnSpPr>
        <p:spPr>
          <a:xfrm>
            <a:off x="6086061" y="2200758"/>
            <a:ext cx="0" cy="3544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3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5"/>
          <p:cNvSpPr txBox="1"/>
          <p:nvPr>
            <p:ph idx="2" type="body"/>
          </p:nvPr>
        </p:nvSpPr>
        <p:spPr>
          <a:xfrm>
            <a:off x="6175852" y="2175525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"/>
              <a:buNone/>
              <a:defRPr sz="2000" u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" showMasterSp="0">
  <p:cSld name="1_Title Slide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 txBox="1"/>
          <p:nvPr>
            <p:ph idx="1" type="body"/>
          </p:nvPr>
        </p:nvSpPr>
        <p:spPr>
          <a:xfrm>
            <a:off x="1100015" y="1895302"/>
            <a:ext cx="100845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6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/>
          <p:nvPr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7"/>
          <p:cNvSpPr txBox="1"/>
          <p:nvPr>
            <p:ph idx="1" type="subTitle"/>
          </p:nvPr>
        </p:nvSpPr>
        <p:spPr>
          <a:xfrm>
            <a:off x="1129650" y="127475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37"/>
          <p:cNvSpPr txBox="1"/>
          <p:nvPr>
            <p:ph type="title"/>
          </p:nvPr>
        </p:nvSpPr>
        <p:spPr>
          <a:xfrm>
            <a:off x="2782950" y="5477525"/>
            <a:ext cx="66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1" name="Google Shape;8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4938" y="65359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7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37"/>
          <p:cNvSpPr txBox="1"/>
          <p:nvPr>
            <p:ph idx="2" type="subTitle"/>
          </p:nvPr>
        </p:nvSpPr>
        <p:spPr>
          <a:xfrm>
            <a:off x="1181100" y="267180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 cap="none">
                <a:solidFill>
                  <a:schemeClr val="accent3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1" showMasterSp="0">
  <p:cSld name="Closing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/>
          <p:nvPr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8"/>
          <p:cNvSpPr txBox="1"/>
          <p:nvPr>
            <p:ph idx="1" type="subTitle"/>
          </p:nvPr>
        </p:nvSpPr>
        <p:spPr>
          <a:xfrm>
            <a:off x="1129650" y="127475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38"/>
          <p:cNvSpPr txBox="1"/>
          <p:nvPr>
            <p:ph type="title"/>
          </p:nvPr>
        </p:nvSpPr>
        <p:spPr>
          <a:xfrm>
            <a:off x="2782950" y="5477525"/>
            <a:ext cx="66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8" name="Google Shape;8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4938" y="65359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8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9"/>
          <p:cNvSpPr txBox="1"/>
          <p:nvPr>
            <p:ph idx="1" type="body"/>
          </p:nvPr>
        </p:nvSpPr>
        <p:spPr>
          <a:xfrm>
            <a:off x="3816152" y="2150275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sz="2000" u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Side Bar">
  <p:cSld name="Title and Content with Side Ba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0"/>
          <p:cNvSpPr txBox="1"/>
          <p:nvPr>
            <p:ph idx="1" type="body"/>
          </p:nvPr>
        </p:nvSpPr>
        <p:spPr>
          <a:xfrm>
            <a:off x="3869275" y="1880552"/>
            <a:ext cx="53145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p4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1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1"/>
          <p:cNvSpPr txBox="1"/>
          <p:nvPr>
            <p:ph idx="1" type="body"/>
          </p:nvPr>
        </p:nvSpPr>
        <p:spPr>
          <a:xfrm>
            <a:off x="1100015" y="1895302"/>
            <a:ext cx="100845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Poppins Medium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" name="Google Shape;102;p41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1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 2" showMasterSp="0">
  <p:cSld name="1_Title Slide_2_2_2">
    <p:bg>
      <p:bgPr>
        <a:solidFill>
          <a:schemeClr val="accent5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2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2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2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3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3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43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 2">
  <p:cSld name="Section Head 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>
            <a:off x="3869275" y="1880552"/>
            <a:ext cx="53145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Slide" showMasterSp="0">
  <p:cSld name="TITLE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41ee4cc12_0_123"/>
          <p:cNvSpPr/>
          <p:nvPr/>
        </p:nvSpPr>
        <p:spPr>
          <a:xfrm>
            <a:off x="-88350" y="-76200"/>
            <a:ext cx="12406800" cy="70305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f41ee4cc12_0_123"/>
          <p:cNvSpPr txBox="1"/>
          <p:nvPr>
            <p:ph type="ctrTitle"/>
          </p:nvPr>
        </p:nvSpPr>
        <p:spPr>
          <a:xfrm>
            <a:off x="5729750" y="1931025"/>
            <a:ext cx="6091200" cy="25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Poppins"/>
              <a:buChar char="●"/>
              <a:defRPr sz="5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1f41ee4cc12_0_123"/>
          <p:cNvSpPr txBox="1"/>
          <p:nvPr>
            <p:ph idx="1" type="subTitle"/>
          </p:nvPr>
        </p:nvSpPr>
        <p:spPr>
          <a:xfrm>
            <a:off x="5790240" y="492971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 SemiBold"/>
              <a:buNone/>
              <a:defRPr sz="2200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pic>
        <p:nvPicPr>
          <p:cNvPr id="120" name="Google Shape;120;g1f41ee4cc12_0_1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f41ee4cc12_0_123"/>
          <p:cNvPicPr preferRelativeResize="0"/>
          <p:nvPr/>
        </p:nvPicPr>
        <p:blipFill rotWithShape="1">
          <a:blip r:embed="rId3">
            <a:alphaModFix/>
          </a:blip>
          <a:srcRect b="0" l="24744" r="0" t="0"/>
          <a:stretch/>
        </p:blipFill>
        <p:spPr>
          <a:xfrm>
            <a:off x="-67902" y="177900"/>
            <a:ext cx="5386575" cy="61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f41ee4cc12_0_123"/>
          <p:cNvPicPr preferRelativeResize="0"/>
          <p:nvPr/>
        </p:nvPicPr>
        <p:blipFill rotWithShape="1">
          <a:blip r:embed="rId4">
            <a:alphaModFix/>
          </a:blip>
          <a:srcRect b="0" l="17149" r="0" t="0"/>
          <a:stretch/>
        </p:blipFill>
        <p:spPr>
          <a:xfrm>
            <a:off x="9951550" y="429475"/>
            <a:ext cx="2056202" cy="3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1" showMasterSp="0">
  <p:cSld name="1_Title Slide_2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7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 showMasterSp="0">
  <p:cSld name="1_Title Slid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8"/>
          <p:cNvSpPr txBox="1"/>
          <p:nvPr>
            <p:ph idx="1" type="body"/>
          </p:nvPr>
        </p:nvSpPr>
        <p:spPr>
          <a:xfrm>
            <a:off x="1100015" y="1895302"/>
            <a:ext cx="100845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sz="3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8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" showMasterSp="0">
  <p:cSld name="1_Title Slide_2_2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9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9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 1 1" showMasterSp="0">
  <p:cSld name="1_Title Slide_2_2_1_1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0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0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 1" showMasterSp="0">
  <p:cSld name="1_Title Slide_2_2_1">
    <p:bg>
      <p:bgPr>
        <a:solidFill>
          <a:schemeClr val="accen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1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1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 2 1 1 1" showMasterSp="0">
  <p:cSld name="1_Title Slide_2_2_1_1_1">
    <p:bg>
      <p:bgPr>
        <a:solidFill>
          <a:schemeClr val="accent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2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2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" type="subTitle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idx="1" type="body"/>
          </p:nvPr>
        </p:nvSpPr>
        <p:spPr>
          <a:xfrm>
            <a:off x="2383600" y="9191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33"/>
          <p:cNvSpPr txBox="1"/>
          <p:nvPr>
            <p:ph idx="2" type="body"/>
          </p:nvPr>
        </p:nvSpPr>
        <p:spPr>
          <a:xfrm>
            <a:off x="6333808" y="919180"/>
            <a:ext cx="34746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3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/>
        </p:nvSpPr>
        <p:spPr>
          <a:xfrm>
            <a:off x="685800" y="6542675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©2023 Percona | Confidential</a:t>
            </a:r>
            <a:endParaRPr b="0" i="0" sz="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1;p2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E1A5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Google Shape;12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08650" y="6599028"/>
            <a:ext cx="1262126" cy="1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4"/>
          <p:cNvSpPr/>
          <p:nvPr/>
        </p:nvSpPr>
        <p:spPr>
          <a:xfrm>
            <a:off x="-63100" y="-75725"/>
            <a:ext cx="315000" cy="7009800"/>
          </a:xfrm>
          <a:prstGeom prst="rect">
            <a:avLst/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4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 Medium"/>
              <a:buChar char="●"/>
              <a:defRPr b="0" i="0" sz="3400" u="none" cap="none" strike="noStrik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2865002" y="2200750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Medium"/>
              <a:buNone/>
              <a:defRPr b="0" i="0" sz="2000" u="none" cap="none" strike="noStrik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"/>
              <a:buChar char="■"/>
              <a:defRPr b="0" i="0" sz="16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Char char="●"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Char char="○"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hyperlink" Target="https://www.zdnet.com/article/cloud-computing-more-costly-complicated-and-frustrating-than-expected-but-still-essential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16z.com/2021/05/27/cost-of-cloud-paradox-market-cap-cloud-lifecycle-scale-growth-repatriation-optimization/" TargetMode="External"/><Relationship Id="rId4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41ee4cc12_0_0"/>
          <p:cNvSpPr txBox="1"/>
          <p:nvPr>
            <p:ph idx="4294967295" type="title"/>
          </p:nvPr>
        </p:nvSpPr>
        <p:spPr>
          <a:xfrm>
            <a:off x="4922725" y="2833675"/>
            <a:ext cx="73323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Calibri"/>
              <a:buNone/>
            </a:pPr>
            <a:r>
              <a:rPr lang="en-US" sz="5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PostgreSQL Costs in the Cloud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g1f41ee4cc12_0_0"/>
          <p:cNvSpPr txBox="1"/>
          <p:nvPr>
            <p:ph idx="1" type="subTitle"/>
          </p:nvPr>
        </p:nvSpPr>
        <p:spPr>
          <a:xfrm>
            <a:off x="5240350" y="5156800"/>
            <a:ext cx="54801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Jobin Augustine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600"/>
              <a:t>PostgreSQL Escalation Specialist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ee84f9ece_0_32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1eee84f9ece_0_32"/>
          <p:cNvSpPr txBox="1"/>
          <p:nvPr>
            <p:ph type="title"/>
          </p:nvPr>
        </p:nvSpPr>
        <p:spPr>
          <a:xfrm>
            <a:off x="1209127" y="7562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Gains</a:t>
            </a:r>
            <a:endParaRPr/>
          </a:p>
        </p:txBody>
      </p:sp>
      <p:sp>
        <p:nvSpPr>
          <p:cNvPr id="206" name="Google Shape;206;g1eee84f9ece_0_32"/>
          <p:cNvSpPr txBox="1"/>
          <p:nvPr/>
        </p:nvSpPr>
        <p:spPr>
          <a:xfrm>
            <a:off x="1155775" y="1970100"/>
            <a:ext cx="10203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b="1"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Commoditized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Datacenter, Easily accessible for everyone just like Electricity, Mobile Network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Reduced the </a:t>
            </a:r>
            <a:r>
              <a:rPr b="1"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provisioning</a:t>
            </a:r>
            <a:r>
              <a:rPr b="1"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time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to 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negligible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Reduced the </a:t>
            </a:r>
            <a:r>
              <a:rPr b="1"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Capex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Acquire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1"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only when it is required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let it go. 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07" name="Google Shape;207;g1eee84f9ece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975" y="4375675"/>
            <a:ext cx="4625426" cy="19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eee84f9ece_0_32"/>
          <p:cNvSpPr/>
          <p:nvPr/>
        </p:nvSpPr>
        <p:spPr>
          <a:xfrm>
            <a:off x="8068750" y="4066975"/>
            <a:ext cx="1814700" cy="459900"/>
          </a:xfrm>
          <a:prstGeom prst="trapezoid">
            <a:avLst>
              <a:gd fmla="val 4524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TAXI</a:t>
            </a:r>
            <a:endParaRPr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ee84f9ece_0_4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g1eee84f9ece_0_4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term</a:t>
            </a:r>
            <a:endParaRPr/>
          </a:p>
        </p:txBody>
      </p:sp>
      <p:sp>
        <p:nvSpPr>
          <p:cNvPr id="216" name="Google Shape;216;g1eee84f9ece_0_46"/>
          <p:cNvSpPr txBox="1"/>
          <p:nvPr/>
        </p:nvSpPr>
        <p:spPr>
          <a:xfrm>
            <a:off x="1091700" y="2129350"/>
            <a:ext cx="10203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b="1"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Commoditization 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brings easy competition - Eg. Web hosting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Reduced margin for providers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Providers promotes </a:t>
            </a:r>
            <a:r>
              <a:rPr b="1"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proprietary</a:t>
            </a:r>
            <a:r>
              <a:rPr b="1"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 services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b="1"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Increased Opex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for users. Bad times becomes more painful.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Acquired, But sticky and not easy to release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17" name="Google Shape;217;g1eee84f9ece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750" y="4341100"/>
            <a:ext cx="4419475" cy="18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eee84f9ece_0_46"/>
          <p:cNvSpPr/>
          <p:nvPr/>
        </p:nvSpPr>
        <p:spPr>
          <a:xfrm>
            <a:off x="8548200" y="4047400"/>
            <a:ext cx="1814700" cy="459900"/>
          </a:xfrm>
          <a:prstGeom prst="trapezoid">
            <a:avLst>
              <a:gd fmla="val 4524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TAX?</a:t>
            </a:r>
            <a:endParaRPr sz="3500"/>
          </a:p>
        </p:txBody>
      </p:sp>
      <p:cxnSp>
        <p:nvCxnSpPr>
          <p:cNvPr id="219" name="Google Shape;219;g1eee84f9ece_0_46"/>
          <p:cNvCxnSpPr/>
          <p:nvPr/>
        </p:nvCxnSpPr>
        <p:spPr>
          <a:xfrm flipH="1">
            <a:off x="3173100" y="4421300"/>
            <a:ext cx="254400" cy="147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20" name="Google Shape;220;g1eee84f9ece_0_46"/>
          <p:cNvSpPr/>
          <p:nvPr/>
        </p:nvSpPr>
        <p:spPr>
          <a:xfrm>
            <a:off x="2189700" y="4245175"/>
            <a:ext cx="2274900" cy="68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office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ee84f9ece_0_5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g1eee84f9ece_0_59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Marketing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proprietary software</a:t>
            </a:r>
            <a:r>
              <a:rPr lang="en-US"/>
              <a:t> and Services</a:t>
            </a:r>
            <a:endParaRPr/>
          </a:p>
        </p:txBody>
      </p:sp>
      <p:sp>
        <p:nvSpPr>
          <p:cNvPr id="228" name="Google Shape;228;g1eee84f9ece_0_59"/>
          <p:cNvSpPr txBox="1"/>
          <p:nvPr/>
        </p:nvSpPr>
        <p:spPr>
          <a:xfrm>
            <a:off x="1091700" y="1976950"/>
            <a:ext cx="10203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“We have a better software better than PostgreSQL,  We call it XYZPostgreSQL”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○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“Community Edition”, “Vanila PostgreSQL”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“We have XXX times faster than PostgreSQL”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Medium"/>
              <a:buChar char="●"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“Its fully managed, So you need less people/resources to manage”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9" name="Google Shape;229;g1eee84f9ece_0_59"/>
          <p:cNvSpPr txBox="1"/>
          <p:nvPr/>
        </p:nvSpPr>
        <p:spPr>
          <a:xfrm>
            <a:off x="1147600" y="3325550"/>
            <a:ext cx="90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ertifications / Courses are used for  proprietary software/service marketing.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30" name="Google Shape;230;g1eee84f9ece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750" y="3723863"/>
            <a:ext cx="2475300" cy="231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4234cb75f_0_5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g204234cb75f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50" y="201325"/>
            <a:ext cx="11564892" cy="610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4234cb75f_0_6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g204234cb75f_0_66"/>
          <p:cNvSpPr txBox="1"/>
          <p:nvPr>
            <p:ph type="title"/>
          </p:nvPr>
        </p:nvSpPr>
        <p:spPr>
          <a:xfrm>
            <a:off x="1209127" y="2990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are running at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scale</a:t>
            </a:r>
            <a:r>
              <a:rPr lang="en-US"/>
              <a:t> in cloud</a:t>
            </a:r>
            <a:endParaRPr/>
          </a:p>
        </p:txBody>
      </p:sp>
      <p:sp>
        <p:nvSpPr>
          <p:cNvPr id="245" name="Google Shape;245;g204234cb75f_0_66"/>
          <p:cNvSpPr txBox="1"/>
          <p:nvPr/>
        </p:nvSpPr>
        <p:spPr>
          <a:xfrm>
            <a:off x="831700" y="2270125"/>
            <a:ext cx="101889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US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You can almost guarantee that there’ll be some </a:t>
            </a:r>
            <a:r>
              <a:rPr b="1" lang="en-US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underutilized or forgotten resources</a:t>
            </a:r>
            <a:r>
              <a:rPr lang="en-US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US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When faced with the apparently limitless resources in cloud, most engineers will tend to go for the </a:t>
            </a:r>
            <a:r>
              <a:rPr b="1" lang="en-US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larger resources</a:t>
            </a:r>
            <a:r>
              <a:rPr lang="en-US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US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Making that choice often keeps them from </a:t>
            </a:r>
            <a:r>
              <a:rPr b="1" lang="en-US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getting paged in the middle of the night. 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ee84f9ece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g1eee84f9ece_0_0"/>
          <p:cNvSpPr txBox="1"/>
          <p:nvPr>
            <p:ph type="title"/>
          </p:nvPr>
        </p:nvSpPr>
        <p:spPr>
          <a:xfrm>
            <a:off x="1320302" y="377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Usage Reduction 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/>
          </a:p>
        </p:txBody>
      </p:sp>
      <p:sp>
        <p:nvSpPr>
          <p:cNvPr id="253" name="Google Shape;253;g1eee84f9ece_0_0"/>
          <p:cNvSpPr txBox="1"/>
          <p:nvPr>
            <p:ph idx="1" type="body"/>
          </p:nvPr>
        </p:nvSpPr>
        <p:spPr>
          <a:xfrm>
            <a:off x="1119475" y="1575750"/>
            <a:ext cx="108519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It can be difficult to know which resources need reviewing. </a:t>
            </a:r>
            <a:endParaRPr sz="22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200"/>
              <a:t>It requires that teams have the </a:t>
            </a:r>
            <a:r>
              <a:rPr b="1" lang="en-US" sz="2200"/>
              <a:t>right metrics</a:t>
            </a:r>
            <a:r>
              <a:rPr lang="en-US" sz="2200"/>
              <a:t> to understand their application’s requirements.</a:t>
            </a:r>
            <a:r>
              <a:rPr lang="en-US" sz="2800"/>
              <a:t> </a:t>
            </a:r>
            <a:endParaRPr sz="1700"/>
          </a:p>
        </p:txBody>
      </p:sp>
      <p:sp>
        <p:nvSpPr>
          <p:cNvPr id="254" name="Google Shape;254;g1eee84f9ece_0_0"/>
          <p:cNvSpPr txBox="1"/>
          <p:nvPr/>
        </p:nvSpPr>
        <p:spPr>
          <a:xfrm>
            <a:off x="1631150" y="984675"/>
            <a:ext cx="50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4f783fd75_0_6"/>
          <p:cNvSpPr txBox="1"/>
          <p:nvPr>
            <p:ph type="title"/>
          </p:nvPr>
        </p:nvSpPr>
        <p:spPr>
          <a:xfrm>
            <a:off x="4854000" y="3360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What can we do?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4f783fd75_0_12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g204f783fd75_0_12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1. </a:t>
            </a:r>
            <a:r>
              <a:rPr lang="en-US"/>
              <a:t>Approach</a:t>
            </a:r>
            <a:r>
              <a:rPr lang="en-US"/>
              <a:t> to Cloud</a:t>
            </a:r>
            <a:endParaRPr/>
          </a:p>
        </p:txBody>
      </p:sp>
      <p:sp>
        <p:nvSpPr>
          <p:cNvPr id="268" name="Google Shape;268;g204f783fd75_0_12"/>
          <p:cNvSpPr txBox="1"/>
          <p:nvPr>
            <p:ph idx="1" type="body"/>
          </p:nvPr>
        </p:nvSpPr>
        <p:spPr>
          <a:xfrm>
            <a:off x="1961200" y="1518500"/>
            <a:ext cx="7315200" cy="243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Critical about claims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Test the waters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Aware about the </a:t>
            </a:r>
            <a:r>
              <a:rPr lang="en-US"/>
              <a:t>marketing and conflict of interests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Benchmark the own workload.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Load / Performance testing.</a:t>
            </a:r>
            <a:endParaRPr/>
          </a:p>
        </p:txBody>
      </p:sp>
      <p:pic>
        <p:nvPicPr>
          <p:cNvPr id="269" name="Google Shape;269;g204f783fd7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25" y="3604875"/>
            <a:ext cx="3925150" cy="20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04f783fd75_0_12"/>
          <p:cNvSpPr txBox="1"/>
          <p:nvPr>
            <p:ph idx="1" type="body"/>
          </p:nvPr>
        </p:nvSpPr>
        <p:spPr>
          <a:xfrm>
            <a:off x="6551725" y="5770775"/>
            <a:ext cx="3744900" cy="51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Synthetic benchmarks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4f783fd75_0_3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g204f783fd75_0_31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Approach to Cloud</a:t>
            </a:r>
            <a:endParaRPr/>
          </a:p>
        </p:txBody>
      </p:sp>
      <p:sp>
        <p:nvSpPr>
          <p:cNvPr id="278" name="Google Shape;278;g204f783fd75_0_31"/>
          <p:cNvSpPr txBox="1"/>
          <p:nvPr>
            <p:ph idx="1" type="body"/>
          </p:nvPr>
        </p:nvSpPr>
        <p:spPr>
          <a:xfrm>
            <a:off x="3869275" y="2413951"/>
            <a:ext cx="5331300" cy="173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There is not one-time fix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Requires a cultural Shift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Engineers to think of cost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4f783fd75_0_3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g204f783fd75_0_38"/>
          <p:cNvSpPr txBox="1"/>
          <p:nvPr>
            <p:ph type="title"/>
          </p:nvPr>
        </p:nvSpPr>
        <p:spPr>
          <a:xfrm>
            <a:off x="641600" y="641525"/>
            <a:ext cx="11386800" cy="83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2.  Identifying the wastage / over-spending</a:t>
            </a:r>
            <a:endParaRPr/>
          </a:p>
        </p:txBody>
      </p:sp>
      <p:sp>
        <p:nvSpPr>
          <p:cNvPr id="286" name="Google Shape;286;g204f783fd75_0_38"/>
          <p:cNvSpPr txBox="1"/>
          <p:nvPr>
            <p:ph idx="1" type="body"/>
          </p:nvPr>
        </p:nvSpPr>
        <p:spPr>
          <a:xfrm>
            <a:off x="2577675" y="1909900"/>
            <a:ext cx="8208000" cy="120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Monitoring - usage vs unused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Assessing cost vs value of </a:t>
            </a:r>
            <a:r>
              <a:rPr lang="en-US"/>
              <a:t>proprietary</a:t>
            </a:r>
            <a:r>
              <a:rPr lang="en-US"/>
              <a:t> softwares / solutions.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Engaging the experts.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04f783fd75_0_38"/>
          <p:cNvSpPr txBox="1"/>
          <p:nvPr>
            <p:ph idx="1" type="body"/>
          </p:nvPr>
        </p:nvSpPr>
        <p:spPr>
          <a:xfrm>
            <a:off x="2700725" y="3285425"/>
            <a:ext cx="5898900" cy="120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Are we locked up ourselves?</a:t>
            </a:r>
            <a:endParaRPr/>
          </a:p>
        </p:txBody>
      </p:sp>
      <p:pic>
        <p:nvPicPr>
          <p:cNvPr id="288" name="Google Shape;288;g204f783fd75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00" y="3285425"/>
            <a:ext cx="3530914" cy="20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"/>
          <p:cNvPicPr preferRelativeResize="0"/>
          <p:nvPr/>
        </p:nvPicPr>
        <p:blipFill rotWithShape="1">
          <a:blip r:embed="rId3">
            <a:alphaModFix/>
          </a:blip>
          <a:srcRect b="0" l="17149" r="0" t="0"/>
          <a:stretch/>
        </p:blipFill>
        <p:spPr>
          <a:xfrm>
            <a:off x="3232425" y="5720753"/>
            <a:ext cx="3663027" cy="5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025" y="3658950"/>
            <a:ext cx="3239150" cy="280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>
            <p:ph idx="4294967295" type="title"/>
          </p:nvPr>
        </p:nvSpPr>
        <p:spPr>
          <a:xfrm>
            <a:off x="1091702" y="7342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lt1"/>
                </a:solidFill>
              </a:rPr>
              <a:t>Thanks to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776700" y="1885350"/>
            <a:ext cx="10683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Original Contents</a:t>
            </a:r>
            <a:endParaRPr sz="2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Char char="●"/>
            </a:pPr>
            <a:r>
              <a:rPr lang="en-US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Daniel Guzman Burgos, PMM Tech Lead, Percona</a:t>
            </a:r>
            <a:endParaRPr sz="2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Char char="●"/>
            </a:pPr>
            <a:r>
              <a:rPr lang="en-US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Peter Zaitsev, Founder, Percona</a:t>
            </a:r>
            <a:endParaRPr sz="2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Char char="●"/>
            </a:pPr>
            <a:r>
              <a:rPr lang="en-US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Experience shared by users and customers</a:t>
            </a:r>
            <a:endParaRPr sz="2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Char char="●"/>
            </a:pPr>
            <a:r>
              <a:rPr lang="en-US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Personal views</a:t>
            </a:r>
            <a:endParaRPr sz="2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4f783fd75_0_5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g204f783fd75_0_54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3. Identifying lock-ins</a:t>
            </a:r>
            <a:endParaRPr/>
          </a:p>
        </p:txBody>
      </p:sp>
      <p:pic>
        <p:nvPicPr>
          <p:cNvPr id="296" name="Google Shape;296;g204f783fd75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400" y="1979628"/>
            <a:ext cx="106965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4f783fd75_0_4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g204f783fd75_0_45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4. </a:t>
            </a:r>
            <a:r>
              <a:rPr lang="en-US"/>
              <a:t>Addressing</a:t>
            </a:r>
            <a:r>
              <a:rPr lang="en-US"/>
              <a:t> the Wastage</a:t>
            </a:r>
            <a:endParaRPr/>
          </a:p>
        </p:txBody>
      </p:sp>
      <p:sp>
        <p:nvSpPr>
          <p:cNvPr id="304" name="Google Shape;304;g204f783fd75_0_45"/>
          <p:cNvSpPr txBox="1"/>
          <p:nvPr>
            <p:ph idx="1" type="body"/>
          </p:nvPr>
        </p:nvSpPr>
        <p:spPr>
          <a:xfrm>
            <a:off x="2773375" y="1900125"/>
            <a:ext cx="6309900" cy="165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Decommissioning under utilized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Multi-Cloud </a:t>
            </a:r>
            <a:r>
              <a:rPr lang="en-US"/>
              <a:t>approach - Are we ready?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Hybrid approach - Are we ready?</a:t>
            </a:r>
            <a:endParaRPr/>
          </a:p>
        </p:txBody>
      </p:sp>
      <p:sp>
        <p:nvSpPr>
          <p:cNvPr id="305" name="Google Shape;305;g204f783fd75_0_45"/>
          <p:cNvSpPr txBox="1"/>
          <p:nvPr/>
        </p:nvSpPr>
        <p:spPr>
          <a:xfrm>
            <a:off x="2893425" y="3859550"/>
            <a:ext cx="63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Jailbreaking &amp; </a:t>
            </a:r>
            <a:r>
              <a:rPr lang="en-US" sz="2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Right-sizing</a:t>
            </a:r>
            <a:endParaRPr sz="2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4f783fd75_0_7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g204f783fd75_0_7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Jailbreaks</a:t>
            </a:r>
            <a:endParaRPr/>
          </a:p>
        </p:txBody>
      </p:sp>
      <p:sp>
        <p:nvSpPr>
          <p:cNvPr id="313" name="Google Shape;313;g204f783fd75_0_70"/>
          <p:cNvSpPr txBox="1"/>
          <p:nvPr>
            <p:ph idx="1" type="body"/>
          </p:nvPr>
        </p:nvSpPr>
        <p:spPr>
          <a:xfrm>
            <a:off x="2366100" y="2109150"/>
            <a:ext cx="6817800" cy="267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IaaS vs DBaaS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Architectures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Custom disk configurations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Baremetal , VMs , Containers/Kubernetes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Multiple cloud vendors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Gaining full control over your assets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62716fdb8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g2062716fdb8_0_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of Options</a:t>
            </a:r>
            <a:endParaRPr/>
          </a:p>
        </p:txBody>
      </p:sp>
      <p:sp>
        <p:nvSpPr>
          <p:cNvPr id="321" name="Google Shape;321;g2062716fdb8_0_0"/>
          <p:cNvSpPr txBox="1"/>
          <p:nvPr>
            <p:ph idx="1" type="body"/>
          </p:nvPr>
        </p:nvSpPr>
        <p:spPr>
          <a:xfrm>
            <a:off x="1263900" y="1880550"/>
            <a:ext cx="79200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Cloud vendors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IaaS vs DBaaS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x86 vs ARM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Intel vs AMD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Instance types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Storage Options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Tablespaces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Splitting</a:t>
            </a:r>
            <a:r>
              <a:rPr lang="en-US"/>
              <a:t> of I/O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67bd5564f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g2067bd5564f_0_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r>
              <a:rPr lang="en-US"/>
              <a:t> : ARM based processors in cloud</a:t>
            </a:r>
            <a:endParaRPr/>
          </a:p>
        </p:txBody>
      </p:sp>
      <p:pic>
        <p:nvPicPr>
          <p:cNvPr id="329" name="Google Shape;329;g2067bd5564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425" y="2040252"/>
            <a:ext cx="1957200" cy="19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067bd5564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9098" y="1774151"/>
            <a:ext cx="4730502" cy="24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067bd5564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882" y="4083325"/>
            <a:ext cx="3289825" cy="6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067bd5564f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875" y="1774150"/>
            <a:ext cx="2451958" cy="14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067bd5564f_0_0"/>
          <p:cNvSpPr txBox="1"/>
          <p:nvPr/>
        </p:nvSpPr>
        <p:spPr>
          <a:xfrm>
            <a:off x="1613700" y="5433775"/>
            <a:ext cx="96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https://www.percona.com/blog/postgresql-on-arm-based-aws-ec2-instances-is-it-any-good/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4" name="Google Shape;334;g2067bd5564f_0_0"/>
          <p:cNvSpPr txBox="1"/>
          <p:nvPr/>
        </p:nvSpPr>
        <p:spPr>
          <a:xfrm>
            <a:off x="5423725" y="3228900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Graviton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5" name="Google Shape;335;g2067bd5564f_0_0"/>
          <p:cNvSpPr txBox="1"/>
          <p:nvPr/>
        </p:nvSpPr>
        <p:spPr>
          <a:xfrm>
            <a:off x="5429750" y="4756450"/>
            <a:ext cx="16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Ampere Altra A1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62716fdb8_0_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g2062716fdb8_0_7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 Data Center </a:t>
            </a:r>
            <a:endParaRPr/>
          </a:p>
        </p:txBody>
      </p:sp>
      <p:sp>
        <p:nvSpPr>
          <p:cNvPr id="343" name="Google Shape;343;g2062716fdb8_0_7"/>
          <p:cNvSpPr txBox="1"/>
          <p:nvPr>
            <p:ph idx="1" type="body"/>
          </p:nvPr>
        </p:nvSpPr>
        <p:spPr>
          <a:xfrm>
            <a:off x="1311850" y="1880550"/>
            <a:ext cx="7872000" cy="151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Multi - DC </a:t>
            </a:r>
            <a:r>
              <a:rPr lang="en-US"/>
              <a:t>deployments</a:t>
            </a:r>
            <a:r>
              <a:rPr lang="en-US"/>
              <a:t> are costly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Standby on another datacenter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062716fdb8_0_7"/>
          <p:cNvSpPr/>
          <p:nvPr/>
        </p:nvSpPr>
        <p:spPr>
          <a:xfrm>
            <a:off x="7654325" y="2772550"/>
            <a:ext cx="2649700" cy="372035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g2062716fdb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9297" y="5745975"/>
            <a:ext cx="578700" cy="5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062716fdb8_0_7"/>
          <p:cNvSpPr/>
          <p:nvPr/>
        </p:nvSpPr>
        <p:spPr>
          <a:xfrm>
            <a:off x="2256750" y="3087150"/>
            <a:ext cx="2649700" cy="340575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g2062716fdb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488" y="3654950"/>
            <a:ext cx="1471379" cy="15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062716fdb8_0_7"/>
          <p:cNvSpPr/>
          <p:nvPr/>
        </p:nvSpPr>
        <p:spPr>
          <a:xfrm>
            <a:off x="883575" y="3087150"/>
            <a:ext cx="2649700" cy="35524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g2062716fdb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738" y="3735000"/>
            <a:ext cx="1471379" cy="15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g2062716fdb8_0_7"/>
          <p:cNvCxnSpPr>
            <a:stCxn id="349" idx="3"/>
            <a:endCxn id="345" idx="1"/>
          </p:cNvCxnSpPr>
          <p:nvPr/>
        </p:nvCxnSpPr>
        <p:spPr>
          <a:xfrm>
            <a:off x="2944117" y="4492800"/>
            <a:ext cx="5875200" cy="15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4f783fd75_0_7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g204f783fd75_0_77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RIGHT SIZING DATABASE INFRA</a:t>
            </a:r>
            <a:endParaRPr/>
          </a:p>
        </p:txBody>
      </p:sp>
      <p:sp>
        <p:nvSpPr>
          <p:cNvPr id="358" name="Google Shape;358;g204f783fd75_0_77"/>
          <p:cNvSpPr txBox="1"/>
          <p:nvPr>
            <p:ph idx="1" type="body"/>
          </p:nvPr>
        </p:nvSpPr>
        <p:spPr>
          <a:xfrm>
            <a:off x="2335250" y="1680475"/>
            <a:ext cx="7249500" cy="436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Identifying </a:t>
            </a:r>
            <a:r>
              <a:rPr lang="en-US"/>
              <a:t>bottlenecks and fixing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Identifying inefficiencies.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Identifying wastages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Improving the schema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Tuning at different levels.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Host hardware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Host OS for database workload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PostgreSQL Instance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Sessions and connection </a:t>
            </a:r>
            <a:r>
              <a:rPr lang="en-US"/>
              <a:t>management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Schema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SQL statements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062716fdb8_0_2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g2062716fdb8_0_21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- Spike vs Spreading</a:t>
            </a:r>
            <a:endParaRPr/>
          </a:p>
        </p:txBody>
      </p:sp>
      <p:sp>
        <p:nvSpPr>
          <p:cNvPr id="366" name="Google Shape;366;g2062716fdb8_0_21"/>
          <p:cNvSpPr txBox="1"/>
          <p:nvPr>
            <p:ph idx="1" type="body"/>
          </p:nvPr>
        </p:nvSpPr>
        <p:spPr>
          <a:xfrm>
            <a:off x="1659625" y="3338125"/>
            <a:ext cx="8870400" cy="11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Procuring for the peak load = wastage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Cloud charges are independent of server resource usage.</a:t>
            </a:r>
            <a:endParaRPr/>
          </a:p>
        </p:txBody>
      </p:sp>
      <p:pic>
        <p:nvPicPr>
          <p:cNvPr id="367" name="Google Shape;367;g2062716fdb8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175" y="1139949"/>
            <a:ext cx="4700948" cy="24650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062716fdb8_0_21"/>
          <p:cNvSpPr txBox="1"/>
          <p:nvPr>
            <p:ph idx="1" type="body"/>
          </p:nvPr>
        </p:nvSpPr>
        <p:spPr>
          <a:xfrm>
            <a:off x="1790700" y="4771100"/>
            <a:ext cx="8870400" cy="11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Backups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ETL jobs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Table Vacuum and analyze</a:t>
            </a:r>
            <a:endParaRPr b="1"/>
          </a:p>
        </p:txBody>
      </p:sp>
      <p:pic>
        <p:nvPicPr>
          <p:cNvPr id="369" name="Google Shape;369;g2062716fdb8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00" y="1717912"/>
            <a:ext cx="4700951" cy="173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62716fdb8_0_3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g2062716fdb8_0_31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: Scheduled vacuum</a:t>
            </a:r>
            <a:endParaRPr/>
          </a:p>
        </p:txBody>
      </p:sp>
      <p:sp>
        <p:nvSpPr>
          <p:cNvPr id="377" name="Google Shape;377;g2062716fdb8_0_31"/>
          <p:cNvSpPr txBox="1"/>
          <p:nvPr/>
        </p:nvSpPr>
        <p:spPr>
          <a:xfrm>
            <a:off x="822150" y="4271850"/>
            <a:ext cx="9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20 11 * * * /full/path/to/psql -X -f /path/to/vacuumjob.sql &gt; /tmp/vacuumjob.out 2&gt;&amp;1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g2062716fdb8_0_31"/>
          <p:cNvSpPr txBox="1"/>
          <p:nvPr/>
        </p:nvSpPr>
        <p:spPr>
          <a:xfrm>
            <a:off x="765875" y="1621750"/>
            <a:ext cx="10231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WITH cur_vaccs AS (SELECT split_part(split_part(substring(query from '.*\..*'),'.',2),' ',1) as tab FROM pg_stat_activity WHERE query like 'autovacuum%')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SELECT 'VACUUM FREEZE "'|| n.nspname ||'"."'|| c.relname ||'";'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 FROM pg_class c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 JOIN pg_namespace n ON c.relnamespace = n.oid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 LEFT JOIN pg_class t ON c.reltoastrelid = t.oid and t.relkind = 't'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 WHERE c.relkind in ('r','m') AND NOT EXISTS (SELECT * FROM cur_vaccs WHERE tab = c.relname)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ORDER BY GREATEST(age(c.relfrozenxid),age(t.relfrozenxid)) DESC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LIMIT 100;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\gexec</a:t>
            </a:r>
            <a:endParaRPr>
              <a:solidFill>
                <a:schemeClr val="lt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79" name="Google Shape;379;g2062716fdb8_0_31"/>
          <p:cNvSpPr txBox="1"/>
          <p:nvPr/>
        </p:nvSpPr>
        <p:spPr>
          <a:xfrm>
            <a:off x="885950" y="5637975"/>
            <a:ext cx="61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https://github.com/jobinau/pgscripts/blob/main/vacuumjob.sql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80" name="Google Shape;380;g2062716fdb8_0_31"/>
          <p:cNvSpPr txBox="1"/>
          <p:nvPr/>
        </p:nvSpPr>
        <p:spPr>
          <a:xfrm>
            <a:off x="885950" y="6018975"/>
            <a:ext cx="110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https://www.percona.com/blog/importance-of-postgresql-vacuum-tuning-and-custom-scheduled-vacuum-job/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62716fdb8_0_8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g2062716fdb8_0_84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TCO - Measure the cost</a:t>
            </a:r>
            <a:endParaRPr/>
          </a:p>
        </p:txBody>
      </p:sp>
      <p:sp>
        <p:nvSpPr>
          <p:cNvPr id="388" name="Google Shape;388;g2062716fdb8_0_84"/>
          <p:cNvSpPr txBox="1"/>
          <p:nvPr>
            <p:ph idx="1" type="body"/>
          </p:nvPr>
        </p:nvSpPr>
        <p:spPr>
          <a:xfrm>
            <a:off x="1091700" y="2968125"/>
            <a:ext cx="5603400" cy="181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Number of people to manage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Cost of migration till upgrade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Specialized skills required.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Time to fix problems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Freedom to tune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Cloud Opex cost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4234cb75f_0_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g204234cb75f_0_5"/>
          <p:cNvSpPr txBox="1"/>
          <p:nvPr/>
        </p:nvSpPr>
        <p:spPr>
          <a:xfrm>
            <a:off x="459500" y="539475"/>
            <a:ext cx="2947500" cy="46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Cloud - Experience</a:t>
            </a:r>
            <a:endParaRPr b="1"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g204234cb75f_0_5"/>
          <p:cNvGrpSpPr/>
          <p:nvPr/>
        </p:nvGrpSpPr>
        <p:grpSpPr>
          <a:xfrm>
            <a:off x="2410523" y="660984"/>
            <a:ext cx="9663188" cy="4870195"/>
            <a:chOff x="3142950" y="356175"/>
            <a:chExt cx="8480200" cy="3934875"/>
          </a:xfrm>
        </p:grpSpPr>
        <p:pic>
          <p:nvPicPr>
            <p:cNvPr id="146" name="Google Shape;146;g204234cb75f_0_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42950" y="356175"/>
              <a:ext cx="8480200" cy="36236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g204234cb75f_0_5"/>
            <p:cNvSpPr txBox="1"/>
            <p:nvPr/>
          </p:nvSpPr>
          <p:spPr>
            <a:xfrm>
              <a:off x="3906900" y="4030050"/>
              <a:ext cx="62838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https://www.zdnet.com/article/cloud-computing-more-costly-complicated-and-frustrating-than-expected-but-still-essential/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62716fdb8_0_112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g2062716fdb8_0_112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Effective Meaning</a:t>
            </a:r>
            <a:endParaRPr/>
          </a:p>
        </p:txBody>
      </p:sp>
      <p:sp>
        <p:nvSpPr>
          <p:cNvPr id="396" name="Google Shape;396;g2062716fdb8_0_112"/>
          <p:cNvSpPr txBox="1"/>
          <p:nvPr>
            <p:ph idx="1" type="body"/>
          </p:nvPr>
        </p:nvSpPr>
        <p:spPr>
          <a:xfrm>
            <a:off x="1619600" y="1880550"/>
            <a:ext cx="9457500" cy="207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“fully managed” = “Limited freedom. you </a:t>
            </a:r>
            <a:r>
              <a:rPr lang="en-US"/>
              <a:t>can't</a:t>
            </a:r>
            <a:r>
              <a:rPr lang="en-US"/>
              <a:t> improve it / fix it”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“Pay as you use” = “Going to pay heavy as the usage increases”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386b3ba71_0_3"/>
          <p:cNvSpPr txBox="1"/>
          <p:nvPr>
            <p:ph type="title"/>
          </p:nvPr>
        </p:nvSpPr>
        <p:spPr>
          <a:xfrm>
            <a:off x="4115525" y="335260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Managed Databases &amp;</a:t>
            </a:r>
            <a:br>
              <a:rPr lang="en-US"/>
            </a:br>
            <a:r>
              <a:rPr lang="en-US"/>
              <a:t>Unmanageable</a:t>
            </a:r>
            <a:r>
              <a:rPr lang="en-US"/>
              <a:t> Troubles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f386b3ba71_0_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g1f386b3ba71_0_9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/>
              <a:t>PostgreSQL Upgrade</a:t>
            </a:r>
            <a:endParaRPr/>
          </a:p>
        </p:txBody>
      </p:sp>
      <p:sp>
        <p:nvSpPr>
          <p:cNvPr id="410" name="Google Shape;410;g1f386b3ba71_0_9"/>
          <p:cNvSpPr txBox="1"/>
          <p:nvPr>
            <p:ph idx="1" type="body"/>
          </p:nvPr>
        </p:nvSpPr>
        <p:spPr>
          <a:xfrm>
            <a:off x="3869275" y="3051025"/>
            <a:ext cx="5314500" cy="123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No more pg_upgrade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f386b3ba71_0_1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g1f386b3ba71_0_1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No more Tablespaces</a:t>
            </a:r>
            <a:endParaRPr/>
          </a:p>
        </p:txBody>
      </p:sp>
      <p:sp>
        <p:nvSpPr>
          <p:cNvPr id="418" name="Google Shape;418;g1f386b3ba71_0_16"/>
          <p:cNvSpPr txBox="1"/>
          <p:nvPr>
            <p:ph idx="1" type="body"/>
          </p:nvPr>
        </p:nvSpPr>
        <p:spPr>
          <a:xfrm>
            <a:off x="3869275" y="1880552"/>
            <a:ext cx="53145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All partitions on same disk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No specific </a:t>
            </a:r>
            <a:r>
              <a:rPr lang="en-US"/>
              <a:t>file system</a:t>
            </a:r>
            <a:r>
              <a:rPr lang="en-US"/>
              <a:t> possible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 compression on storage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f386b3ba71_0_2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g1f386b3ba71_0_23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Segregation of Disks not possible</a:t>
            </a:r>
            <a:endParaRPr/>
          </a:p>
        </p:txBody>
      </p:sp>
      <p:sp>
        <p:nvSpPr>
          <p:cNvPr id="426" name="Google Shape;426;g1f386b3ba71_0_23"/>
          <p:cNvSpPr txBox="1"/>
          <p:nvPr>
            <p:ph idx="1" type="body"/>
          </p:nvPr>
        </p:nvSpPr>
        <p:spPr>
          <a:xfrm>
            <a:off x="3874300" y="2032950"/>
            <a:ext cx="6300000" cy="306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Dedicated WAL mount not possible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PG logs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386b3ba71_0_3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g1f386b3ba71_0_31"/>
          <p:cNvSpPr txBox="1"/>
          <p:nvPr>
            <p:ph type="title"/>
          </p:nvPr>
        </p:nvSpPr>
        <p:spPr>
          <a:xfrm>
            <a:off x="10155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Connection pooler on DB Host not possible</a:t>
            </a:r>
            <a:endParaRPr/>
          </a:p>
        </p:txBody>
      </p:sp>
      <p:sp>
        <p:nvSpPr>
          <p:cNvPr id="434" name="Google Shape;434;g1f386b3ba71_0_31"/>
          <p:cNvSpPr txBox="1"/>
          <p:nvPr/>
        </p:nvSpPr>
        <p:spPr>
          <a:xfrm>
            <a:off x="3694100" y="3002650"/>
            <a:ext cx="69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No option for additional components on DB host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386b3ba71_0_3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g1f386b3ba71_0_38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Limited Extensions</a:t>
            </a:r>
            <a:endParaRPr/>
          </a:p>
        </p:txBody>
      </p:sp>
      <p:sp>
        <p:nvSpPr>
          <p:cNvPr id="442" name="Google Shape;442;g1f386b3ba71_0_38"/>
          <p:cNvSpPr txBox="1"/>
          <p:nvPr>
            <p:ph idx="1" type="body"/>
          </p:nvPr>
        </p:nvSpPr>
        <p:spPr>
          <a:xfrm>
            <a:off x="3869275" y="1880552"/>
            <a:ext cx="53145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No columnar store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Sharding solutions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Timescale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f386b3ba71_0_4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g1f386b3ba71_0_45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More time and Effort required</a:t>
            </a:r>
            <a:endParaRPr/>
          </a:p>
        </p:txBody>
      </p:sp>
      <p:sp>
        <p:nvSpPr>
          <p:cNvPr id="450" name="Google Shape;450;g1f386b3ba71_0_45"/>
          <p:cNvSpPr txBox="1"/>
          <p:nvPr>
            <p:ph idx="1" type="body"/>
          </p:nvPr>
        </p:nvSpPr>
        <p:spPr>
          <a:xfrm>
            <a:off x="3917850" y="1880550"/>
            <a:ext cx="6408900" cy="235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Example, Parameter change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386b3ba71_0_52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g1f386b3ba71_0_52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 Development scope</a:t>
            </a:r>
            <a:endParaRPr/>
          </a:p>
        </p:txBody>
      </p:sp>
      <p:sp>
        <p:nvSpPr>
          <p:cNvPr id="458" name="Google Shape;458;g1f386b3ba71_0_52"/>
          <p:cNvSpPr txBox="1"/>
          <p:nvPr>
            <p:ph idx="1" type="body"/>
          </p:nvPr>
        </p:nvSpPr>
        <p:spPr>
          <a:xfrm>
            <a:off x="3945475" y="1575752"/>
            <a:ext cx="53145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pl/Python, C, C++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386b3ba71_0_5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g1f386b3ba71_0_59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 Disaster Recovery Site</a:t>
            </a:r>
            <a:endParaRPr/>
          </a:p>
        </p:txBody>
      </p:sp>
      <p:sp>
        <p:nvSpPr>
          <p:cNvPr id="466" name="Google Shape;466;g1f386b3ba71_0_59"/>
          <p:cNvSpPr txBox="1"/>
          <p:nvPr>
            <p:ph idx="1" type="body"/>
          </p:nvPr>
        </p:nvSpPr>
        <p:spPr>
          <a:xfrm>
            <a:off x="3869275" y="1651952"/>
            <a:ext cx="53145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No switchover and </a:t>
            </a:r>
            <a:r>
              <a:rPr lang="en-US"/>
              <a:t>Switchback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4234cb75f_0_1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g204234cb75f_0_18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Experience</a:t>
            </a:r>
            <a:endParaRPr/>
          </a:p>
        </p:txBody>
      </p:sp>
      <p:sp>
        <p:nvSpPr>
          <p:cNvPr id="155" name="Google Shape;155;g204234cb75f_0_18"/>
          <p:cNvSpPr txBox="1"/>
          <p:nvPr/>
        </p:nvSpPr>
        <p:spPr>
          <a:xfrm>
            <a:off x="1414700" y="1908975"/>
            <a:ext cx="9620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"There has been a sort of hype about cloud in the past few years. Those who have started migrating really focused on cost saving and rushed in without a clear strategy. Now, a high percentage of enterprises have not seen the outcomes they expected."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6" name="Google Shape;156;g204234cb75f_0_18"/>
          <p:cNvSpPr txBox="1"/>
          <p:nvPr/>
        </p:nvSpPr>
        <p:spPr>
          <a:xfrm>
            <a:off x="1490900" y="3356775"/>
            <a:ext cx="962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"Up to 58% of organisations said that moving to the cloud has been more expensive than initially thought"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7" name="Google Shape;157;g204234cb75f_0_18"/>
          <p:cNvSpPr txBox="1"/>
          <p:nvPr/>
        </p:nvSpPr>
        <p:spPr>
          <a:xfrm>
            <a:off x="1490900" y="4347375"/>
            <a:ext cx="962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80% of organisations will overshoot their cloud infrastructure budgets because of their failure to manage cost optimisation.</a:t>
            </a:r>
            <a:r>
              <a:rPr lang="en-US" sz="1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386b3ba71_0_66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g1f386b3ba71_0_66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 Logical replication slot continuity</a:t>
            </a:r>
            <a:endParaRPr/>
          </a:p>
        </p:txBody>
      </p:sp>
      <p:sp>
        <p:nvSpPr>
          <p:cNvPr id="474" name="Google Shape;474;g1f386b3ba71_0_66"/>
          <p:cNvSpPr txBox="1"/>
          <p:nvPr>
            <p:ph idx="1" type="body"/>
          </p:nvPr>
        </p:nvSpPr>
        <p:spPr>
          <a:xfrm>
            <a:off x="3869275" y="1728152"/>
            <a:ext cx="5314500" cy="410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Easy to do with Patroni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f386b3ba71_0_8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g1f386b3ba71_0_80"/>
          <p:cNvSpPr txBox="1"/>
          <p:nvPr>
            <p:ph type="title"/>
          </p:nvPr>
        </p:nvSpPr>
        <p:spPr>
          <a:xfrm>
            <a:off x="1091702" y="8351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10. Customization &amp; In-depth troubleshooting</a:t>
            </a:r>
            <a:endParaRPr/>
          </a:p>
        </p:txBody>
      </p:sp>
      <p:sp>
        <p:nvSpPr>
          <p:cNvPr id="482" name="Google Shape;482;g1f386b3ba71_0_80"/>
          <p:cNvSpPr txBox="1"/>
          <p:nvPr>
            <p:ph idx="1" type="body"/>
          </p:nvPr>
        </p:nvSpPr>
        <p:spPr>
          <a:xfrm>
            <a:off x="3841800" y="3025700"/>
            <a:ext cx="6687000" cy="127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Custom </a:t>
            </a:r>
            <a:r>
              <a:rPr lang="en-US"/>
              <a:t>Dictionary</a:t>
            </a:r>
            <a:r>
              <a:rPr lang="en-US"/>
              <a:t> for text search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062716fdb8_0_11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g2062716fdb8_0_119"/>
          <p:cNvSpPr txBox="1"/>
          <p:nvPr>
            <p:ph idx="1" type="body"/>
          </p:nvPr>
        </p:nvSpPr>
        <p:spPr>
          <a:xfrm>
            <a:off x="1006000" y="3164725"/>
            <a:ext cx="10178700" cy="282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“It's like paying a quarter of your house's value for earthquake insurance when you don't live anywhere near a fault line”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“I've yet to hear of organizations at our scale being able to materially shrink their operations team, just because they moved to the cloud.”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“We're paying over half a million dollars per year for database and search services… Do you know how many insanely beefy servers you could purchase on a budget of half a million dollars”</a:t>
            </a:r>
            <a:endParaRPr/>
          </a:p>
        </p:txBody>
      </p:sp>
      <p:pic>
        <p:nvPicPr>
          <p:cNvPr id="490" name="Google Shape;490;g2062716fdb8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69" y="128594"/>
            <a:ext cx="4868001" cy="317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062716fdb8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094" y="285425"/>
            <a:ext cx="4253012" cy="28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062716fdb8_0_119"/>
          <p:cNvSpPr txBox="1"/>
          <p:nvPr/>
        </p:nvSpPr>
        <p:spPr>
          <a:xfrm>
            <a:off x="1214575" y="6074825"/>
            <a:ext cx="94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oppins Medium"/>
                <a:ea typeface="Poppins Medium"/>
                <a:cs typeface="Poppins Medium"/>
                <a:sym typeface="Poppins Medium"/>
              </a:rPr>
              <a:t>https://world.hey.com/dhh/we-stand-to-save-7m-over-five-years-from-our-cloud-exit-53996caa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088e96f4c6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g2088e96f4c6_0_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Everything in cloud is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-US"/>
              <a:t> too costly</a:t>
            </a:r>
            <a:endParaRPr/>
          </a:p>
        </p:txBody>
      </p:sp>
      <p:sp>
        <p:nvSpPr>
          <p:cNvPr id="500" name="Google Shape;500;g2088e96f4c6_0_0"/>
          <p:cNvSpPr txBox="1"/>
          <p:nvPr>
            <p:ph idx="1" type="body"/>
          </p:nvPr>
        </p:nvSpPr>
        <p:spPr>
          <a:xfrm>
            <a:off x="2000750" y="1880550"/>
            <a:ext cx="8660400" cy="312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Storage services are cheap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Local storage is good.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Assessing the value becomes more important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Avail the cost saving features offered by cloud providers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Spot instances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Long term contracts - Reserved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Severless for </a:t>
            </a:r>
            <a:r>
              <a:rPr lang="en-US"/>
              <a:t>occasional</a:t>
            </a:r>
            <a:r>
              <a:rPr lang="en-US"/>
              <a:t> load.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Cloud Offerings with I/O billable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Higher Instances may become effectively cheaper - active dataset fits in memory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Database optimization pays off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Multi-tenancy on same host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088e96f4c6_0_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g2088e96f4c6_0_7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Services for cost optimization.</a:t>
            </a:r>
            <a:endParaRPr/>
          </a:p>
        </p:txBody>
      </p:sp>
      <p:pic>
        <p:nvPicPr>
          <p:cNvPr id="508" name="Google Shape;508;g2088e96f4c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900" y="1621750"/>
            <a:ext cx="8934752" cy="47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088e96f4c6_0_1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g2088e96f4c6_0_15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16" name="Google Shape;516;g2088e96f4c6_0_15"/>
          <p:cNvSpPr txBox="1"/>
          <p:nvPr>
            <p:ph idx="1" type="body"/>
          </p:nvPr>
        </p:nvSpPr>
        <p:spPr>
          <a:xfrm>
            <a:off x="1286125" y="1880550"/>
            <a:ext cx="9457500" cy="300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Analyzing the bill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workload analysis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Right-</a:t>
            </a:r>
            <a:r>
              <a:rPr lang="en-US"/>
              <a:t>sizing</a:t>
            </a:r>
            <a:r>
              <a:rPr lang="en-US"/>
              <a:t> </a:t>
            </a:r>
            <a:r>
              <a:rPr lang="en-US"/>
              <a:t>exercise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PostgreSQL is easy to setup and maintain.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Resource optimization at different levels.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Underutilized</a:t>
            </a:r>
            <a:r>
              <a:rPr lang="en-US"/>
              <a:t> servers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Making informed decisions.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Query optimization.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Schema optimization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Connection management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Application behavior analysis.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62716fdb8_0_9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g2062716fdb8_0_91"/>
          <p:cNvSpPr/>
          <p:nvPr/>
        </p:nvSpPr>
        <p:spPr>
          <a:xfrm>
            <a:off x="1687100" y="1444319"/>
            <a:ext cx="3061800" cy="18873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062716fdb8_0_91"/>
          <p:cNvSpPr/>
          <p:nvPr/>
        </p:nvSpPr>
        <p:spPr>
          <a:xfrm>
            <a:off x="4843046" y="4158914"/>
            <a:ext cx="3061800" cy="18873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2062716fdb8_0_91"/>
          <p:cNvSpPr/>
          <p:nvPr/>
        </p:nvSpPr>
        <p:spPr>
          <a:xfrm>
            <a:off x="1687100" y="4158914"/>
            <a:ext cx="3061800" cy="18873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062716fdb8_0_91"/>
          <p:cNvSpPr/>
          <p:nvPr/>
        </p:nvSpPr>
        <p:spPr>
          <a:xfrm>
            <a:off x="7998992" y="4158914"/>
            <a:ext cx="3061800" cy="18873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062716fdb8_0_91"/>
          <p:cNvSpPr txBox="1"/>
          <p:nvPr/>
        </p:nvSpPr>
        <p:spPr>
          <a:xfrm>
            <a:off x="1946050" y="2193720"/>
            <a:ext cx="25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Beware of lock-ins</a:t>
            </a:r>
            <a:endParaRPr b="0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g2062716fdb8_0_91"/>
          <p:cNvSpPr txBox="1"/>
          <p:nvPr/>
        </p:nvSpPr>
        <p:spPr>
          <a:xfrm>
            <a:off x="5101996" y="4717872"/>
            <a:ext cx="2543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IaaS may give better value</a:t>
            </a:r>
            <a:endParaRPr b="0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9" name="Google Shape;529;g2062716fdb8_0_91"/>
          <p:cNvSpPr txBox="1"/>
          <p:nvPr/>
        </p:nvSpPr>
        <p:spPr>
          <a:xfrm>
            <a:off x="1946050" y="4717872"/>
            <a:ext cx="2543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Keep multi-cloud always open</a:t>
            </a:r>
            <a:endParaRPr b="0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0" name="Google Shape;530;g2062716fdb8_0_91"/>
          <p:cNvSpPr/>
          <p:nvPr/>
        </p:nvSpPr>
        <p:spPr>
          <a:xfrm>
            <a:off x="4843046" y="1425200"/>
            <a:ext cx="3061800" cy="18873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062716fdb8_0_91"/>
          <p:cNvSpPr/>
          <p:nvPr/>
        </p:nvSpPr>
        <p:spPr>
          <a:xfrm>
            <a:off x="7998992" y="1444319"/>
            <a:ext cx="3061800" cy="18873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062716fdb8_0_91"/>
          <p:cNvSpPr txBox="1"/>
          <p:nvPr/>
        </p:nvSpPr>
        <p:spPr>
          <a:xfrm>
            <a:off x="5101996" y="2174601"/>
            <a:ext cx="25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Strong Marketing</a:t>
            </a:r>
            <a:endParaRPr b="0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3" name="Google Shape;533;g2062716fdb8_0_91"/>
          <p:cNvSpPr txBox="1"/>
          <p:nvPr/>
        </p:nvSpPr>
        <p:spPr>
          <a:xfrm>
            <a:off x="8257941" y="2003277"/>
            <a:ext cx="25437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Cost - Opex</a:t>
            </a:r>
            <a:endParaRPr b="0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4" name="Google Shape;534;g2062716fdb8_0_91"/>
          <p:cNvSpPr txBox="1"/>
          <p:nvPr/>
        </p:nvSpPr>
        <p:spPr>
          <a:xfrm>
            <a:off x="8257941" y="4717872"/>
            <a:ext cx="2543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Monitoring and assess for optimization</a:t>
            </a:r>
            <a:endParaRPr b="0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5" name="Google Shape;535;g2062716fdb8_0_91"/>
          <p:cNvSpPr txBox="1"/>
          <p:nvPr>
            <p:ph idx="4294967295" type="title"/>
          </p:nvPr>
        </p:nvSpPr>
        <p:spPr>
          <a:xfrm>
            <a:off x="1049550" y="2770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Important </a:t>
            </a:r>
            <a:r>
              <a:rPr lang="en-US"/>
              <a:t>Takeaways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0f36fca710_0_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2" name="Google Shape;542;g20f36fca71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2039600" cy="6772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062716fdb8_0_132"/>
          <p:cNvSpPr txBox="1"/>
          <p:nvPr>
            <p:ph idx="1" type="subTitle"/>
          </p:nvPr>
        </p:nvSpPr>
        <p:spPr>
          <a:xfrm>
            <a:off x="5540050" y="5998325"/>
            <a:ext cx="538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percona.com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8" name="Google Shape;548;g2062716fdb8_0_132"/>
          <p:cNvPicPr preferRelativeResize="0"/>
          <p:nvPr/>
        </p:nvPicPr>
        <p:blipFill rotWithShape="1">
          <a:blip r:embed="rId3">
            <a:alphaModFix/>
          </a:blip>
          <a:srcRect b="0" l="24744" r="0" t="0"/>
          <a:stretch/>
        </p:blipFill>
        <p:spPr>
          <a:xfrm>
            <a:off x="-67902" y="177900"/>
            <a:ext cx="5386575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2062716fdb8_0_132"/>
          <p:cNvSpPr txBox="1"/>
          <p:nvPr/>
        </p:nvSpPr>
        <p:spPr>
          <a:xfrm>
            <a:off x="5540050" y="3399575"/>
            <a:ext cx="496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YOU!</a:t>
            </a:r>
            <a:endParaRPr b="0" i="0" sz="60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386b3ba71_0_74"/>
          <p:cNvSpPr txBox="1"/>
          <p:nvPr>
            <p:ph type="ctrTitle"/>
          </p:nvPr>
        </p:nvSpPr>
        <p:spPr>
          <a:xfrm>
            <a:off x="1069850" y="2823400"/>
            <a:ext cx="7426200" cy="173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f386b3ba71_0_74"/>
          <p:cNvSpPr txBox="1"/>
          <p:nvPr>
            <p:ph idx="1" type="subTitle"/>
          </p:nvPr>
        </p:nvSpPr>
        <p:spPr>
          <a:xfrm>
            <a:off x="1100015" y="4553712"/>
            <a:ext cx="7315200" cy="91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4234cb75f_0_3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g204234cb75f_0_31"/>
          <p:cNvSpPr txBox="1"/>
          <p:nvPr/>
        </p:nvSpPr>
        <p:spPr>
          <a:xfrm>
            <a:off x="1089375" y="5857250"/>
            <a:ext cx="94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https://a16z.com/2021/05/27/cost-of-cloud-paradox-market-cap-cloud-lifecycle-scale-growth-repatriation-optimization/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04234cb75f_0_31"/>
          <p:cNvSpPr txBox="1"/>
          <p:nvPr/>
        </p:nvSpPr>
        <p:spPr>
          <a:xfrm>
            <a:off x="969300" y="4767400"/>
            <a:ext cx="1071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ppins Medium"/>
                <a:ea typeface="Poppins Medium"/>
                <a:cs typeface="Poppins Medium"/>
                <a:sym typeface="Poppins Medium"/>
              </a:rPr>
              <a:t>“</a:t>
            </a:r>
            <a:r>
              <a:rPr lang="en-US" sz="1600"/>
              <a:t>the pressure it puts on margins can start to outweigh the benefits, </a:t>
            </a:r>
            <a:r>
              <a:rPr b="1" lang="en-US" sz="1600"/>
              <a:t>as a company scales and growth slows</a:t>
            </a:r>
            <a:r>
              <a:rPr lang="en-US" sz="1600"/>
              <a:t>. Because this shift happens</a:t>
            </a:r>
            <a:r>
              <a:rPr i="1" lang="en-US" sz="1600"/>
              <a:t> </a:t>
            </a:r>
            <a:r>
              <a:rPr b="1" i="1" lang="en-US" sz="1600"/>
              <a:t>later</a:t>
            </a:r>
            <a:r>
              <a:rPr lang="en-US" sz="1600"/>
              <a:t> in a company’s life, it is difficult to reverse as it’s a result of years of development focused on new features”</a:t>
            </a:r>
            <a:endParaRPr sz="19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6" name="Google Shape;166;g204234cb75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35" y="218525"/>
            <a:ext cx="11487564" cy="4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3"/>
          <p:cNvSpPr txBox="1"/>
          <p:nvPr>
            <p:ph type="title"/>
          </p:nvPr>
        </p:nvSpPr>
        <p:spPr>
          <a:xfrm>
            <a:off x="1091702" y="7342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Importing slides from another slide deck</a:t>
            </a:r>
            <a:endParaRPr/>
          </a:p>
        </p:txBody>
      </p:sp>
      <p:sp>
        <p:nvSpPr>
          <p:cNvPr id="564" name="Google Shape;564;p3"/>
          <p:cNvSpPr txBox="1"/>
          <p:nvPr>
            <p:ph idx="1" type="body"/>
          </p:nvPr>
        </p:nvSpPr>
        <p:spPr>
          <a:xfrm>
            <a:off x="1791600" y="1660088"/>
            <a:ext cx="86088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When importing another slide or slides to this presentation, please choose the option: </a:t>
            </a:r>
            <a:r>
              <a:rPr b="1" lang="en-US"/>
              <a:t>Match styles in this presentation</a:t>
            </a:r>
            <a:endParaRPr b="1"/>
          </a:p>
        </p:txBody>
      </p:sp>
      <p:pic>
        <p:nvPicPr>
          <p:cNvPr id="565" name="Google Shape;5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0827" y="3585873"/>
            <a:ext cx="4214650" cy="30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"/>
          <p:cNvSpPr/>
          <p:nvPr/>
        </p:nvSpPr>
        <p:spPr>
          <a:xfrm>
            <a:off x="4184125" y="4382200"/>
            <a:ext cx="3924300" cy="618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"/>
          <p:cNvSpPr txBox="1"/>
          <p:nvPr>
            <p:ph idx="4294967295" type="title"/>
          </p:nvPr>
        </p:nvSpPr>
        <p:spPr>
          <a:xfrm>
            <a:off x="1472702" y="5303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Colour/Color Palette </a:t>
            </a:r>
            <a:endParaRPr/>
          </a:p>
        </p:txBody>
      </p:sp>
      <p:sp>
        <p:nvSpPr>
          <p:cNvPr id="573" name="Google Shape;573;p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4" name="Google Shape;574;p4"/>
          <p:cNvSpPr/>
          <p:nvPr/>
        </p:nvSpPr>
        <p:spPr>
          <a:xfrm>
            <a:off x="1569400" y="1715500"/>
            <a:ext cx="396000" cy="36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"/>
          <p:cNvSpPr/>
          <p:nvPr/>
        </p:nvSpPr>
        <p:spPr>
          <a:xfrm>
            <a:off x="1569400" y="2255996"/>
            <a:ext cx="3960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1569400" y="3247317"/>
            <a:ext cx="396000" cy="3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"/>
          <p:cNvSpPr/>
          <p:nvPr/>
        </p:nvSpPr>
        <p:spPr>
          <a:xfrm>
            <a:off x="1569400" y="3787813"/>
            <a:ext cx="396000" cy="36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"/>
          <p:cNvSpPr/>
          <p:nvPr/>
        </p:nvSpPr>
        <p:spPr>
          <a:xfrm>
            <a:off x="1569400" y="4328308"/>
            <a:ext cx="396000" cy="36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"/>
          <p:cNvSpPr/>
          <p:nvPr/>
        </p:nvSpPr>
        <p:spPr>
          <a:xfrm>
            <a:off x="1569400" y="4868804"/>
            <a:ext cx="396000" cy="36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1569400" y="5409300"/>
            <a:ext cx="396000" cy="36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"/>
          <p:cNvSpPr txBox="1"/>
          <p:nvPr/>
        </p:nvSpPr>
        <p:spPr>
          <a:xfrm>
            <a:off x="2046400" y="16979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#0e1a53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4"/>
          <p:cNvSpPr txBox="1"/>
          <p:nvPr/>
        </p:nvSpPr>
        <p:spPr>
          <a:xfrm>
            <a:off x="2046400" y="2236057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#ff7e1a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4"/>
          <p:cNvSpPr txBox="1"/>
          <p:nvPr/>
        </p:nvSpPr>
        <p:spPr>
          <a:xfrm>
            <a:off x="2046400" y="3236071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#1486ff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4"/>
          <p:cNvSpPr txBox="1"/>
          <p:nvPr/>
        </p:nvSpPr>
        <p:spPr>
          <a:xfrm>
            <a:off x="2046400" y="3774179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#f0b336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5" name="Google Shape;585;p4"/>
          <p:cNvSpPr txBox="1"/>
          <p:nvPr/>
        </p:nvSpPr>
        <p:spPr>
          <a:xfrm>
            <a:off x="2046400" y="4312286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#30d1b2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p4"/>
          <p:cNvSpPr txBox="1"/>
          <p:nvPr/>
        </p:nvSpPr>
        <p:spPr>
          <a:xfrm>
            <a:off x="2046400" y="4850393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#a86fef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4"/>
          <p:cNvSpPr txBox="1"/>
          <p:nvPr/>
        </p:nvSpPr>
        <p:spPr>
          <a:xfrm>
            <a:off x="2046400" y="5388500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#697793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8" name="Google Shape;588;p4"/>
          <p:cNvSpPr/>
          <p:nvPr/>
        </p:nvSpPr>
        <p:spPr>
          <a:xfrm>
            <a:off x="1569400" y="2751658"/>
            <a:ext cx="396000" cy="365100"/>
          </a:xfrm>
          <a:prstGeom prst="rect">
            <a:avLst/>
          </a:prstGeom>
          <a:solidFill>
            <a:srgbClr val="F24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"/>
          <p:cNvSpPr txBox="1"/>
          <p:nvPr/>
        </p:nvSpPr>
        <p:spPr>
          <a:xfrm>
            <a:off x="2039200" y="2774164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#f24500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0" name="Google Shape;590;p4"/>
          <p:cNvSpPr/>
          <p:nvPr/>
        </p:nvSpPr>
        <p:spPr>
          <a:xfrm>
            <a:off x="3957725" y="1715500"/>
            <a:ext cx="396000" cy="365100"/>
          </a:xfrm>
          <a:prstGeom prst="rect">
            <a:avLst/>
          </a:prstGeom>
          <a:solidFill>
            <a:srgbClr val="5E6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"/>
          <p:cNvSpPr/>
          <p:nvPr/>
        </p:nvSpPr>
        <p:spPr>
          <a:xfrm>
            <a:off x="3957725" y="2255996"/>
            <a:ext cx="396000" cy="365100"/>
          </a:xfrm>
          <a:prstGeom prst="rect">
            <a:avLst/>
          </a:prstGeom>
          <a:solidFill>
            <a:srgbClr val="FFC4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"/>
          <p:cNvSpPr/>
          <p:nvPr/>
        </p:nvSpPr>
        <p:spPr>
          <a:xfrm>
            <a:off x="3957725" y="3247317"/>
            <a:ext cx="396000" cy="365100"/>
          </a:xfrm>
          <a:prstGeom prst="rect">
            <a:avLst/>
          </a:prstGeom>
          <a:solidFill>
            <a:srgbClr val="93C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"/>
          <p:cNvSpPr/>
          <p:nvPr/>
        </p:nvSpPr>
        <p:spPr>
          <a:xfrm>
            <a:off x="3957725" y="3787813"/>
            <a:ext cx="396000" cy="365100"/>
          </a:xfrm>
          <a:prstGeom prst="rect">
            <a:avLst/>
          </a:prstGeom>
          <a:solidFill>
            <a:srgbClr val="F8DC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"/>
          <p:cNvSpPr/>
          <p:nvPr/>
        </p:nvSpPr>
        <p:spPr>
          <a:xfrm>
            <a:off x="3957725" y="4328308"/>
            <a:ext cx="396000" cy="365100"/>
          </a:xfrm>
          <a:prstGeom prst="rect">
            <a:avLst/>
          </a:prstGeom>
          <a:solidFill>
            <a:srgbClr val="A0EA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"/>
          <p:cNvSpPr/>
          <p:nvPr/>
        </p:nvSpPr>
        <p:spPr>
          <a:xfrm>
            <a:off x="3957725" y="4868804"/>
            <a:ext cx="396000" cy="365100"/>
          </a:xfrm>
          <a:prstGeom prst="rect">
            <a:avLst/>
          </a:prstGeom>
          <a:solidFill>
            <a:srgbClr val="D7B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"/>
          <p:cNvSpPr/>
          <p:nvPr/>
        </p:nvSpPr>
        <p:spPr>
          <a:xfrm>
            <a:off x="3957725" y="5409300"/>
            <a:ext cx="396000" cy="365100"/>
          </a:xfrm>
          <a:prstGeom prst="rect">
            <a:avLst/>
          </a:prstGeom>
          <a:solidFill>
            <a:srgbClr val="BAC0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"/>
          <p:cNvSpPr txBox="1"/>
          <p:nvPr/>
        </p:nvSpPr>
        <p:spPr>
          <a:xfrm>
            <a:off x="4434725" y="1697950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#5e6686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4"/>
          <p:cNvSpPr txBox="1"/>
          <p:nvPr/>
        </p:nvSpPr>
        <p:spPr>
          <a:xfrm>
            <a:off x="4434725" y="2236057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#ffc496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4"/>
          <p:cNvSpPr txBox="1"/>
          <p:nvPr/>
        </p:nvSpPr>
        <p:spPr>
          <a:xfrm>
            <a:off x="4434725" y="3236071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#93c7ff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p4"/>
          <p:cNvSpPr txBox="1"/>
          <p:nvPr/>
        </p:nvSpPr>
        <p:spPr>
          <a:xfrm>
            <a:off x="4434725" y="3774179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#f8dca3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1" name="Google Shape;601;p4"/>
          <p:cNvSpPr txBox="1"/>
          <p:nvPr/>
        </p:nvSpPr>
        <p:spPr>
          <a:xfrm>
            <a:off x="4434725" y="4312275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#a0eadc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2" name="Google Shape;602;p4"/>
          <p:cNvSpPr txBox="1"/>
          <p:nvPr/>
        </p:nvSpPr>
        <p:spPr>
          <a:xfrm>
            <a:off x="4434725" y="4850393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#d7bdf8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4"/>
          <p:cNvSpPr txBox="1"/>
          <p:nvPr/>
        </p:nvSpPr>
        <p:spPr>
          <a:xfrm>
            <a:off x="4434725" y="5388500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#bac0cd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4" name="Google Shape;604;p4"/>
          <p:cNvSpPr/>
          <p:nvPr/>
        </p:nvSpPr>
        <p:spPr>
          <a:xfrm>
            <a:off x="3957725" y="2751658"/>
            <a:ext cx="396000" cy="365100"/>
          </a:xfrm>
          <a:prstGeom prst="rect">
            <a:avLst/>
          </a:prstGeom>
          <a:solidFill>
            <a:srgbClr val="F9A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"/>
          <p:cNvSpPr txBox="1"/>
          <p:nvPr/>
        </p:nvSpPr>
        <p:spPr>
          <a:xfrm>
            <a:off x="4427525" y="2774175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#f9a98a</a:t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12" name="Google Shape;612;p5"/>
          <p:cNvGrpSpPr/>
          <p:nvPr/>
        </p:nvGrpSpPr>
        <p:grpSpPr>
          <a:xfrm>
            <a:off x="8281275" y="483485"/>
            <a:ext cx="3424800" cy="5549091"/>
            <a:chOff x="2762500" y="1030120"/>
            <a:chExt cx="3424800" cy="5310135"/>
          </a:xfrm>
        </p:grpSpPr>
        <p:sp>
          <p:nvSpPr>
            <p:cNvPr id="613" name="Google Shape;613;p5"/>
            <p:cNvSpPr/>
            <p:nvPr/>
          </p:nvSpPr>
          <p:spPr>
            <a:xfrm>
              <a:off x="2762500" y="1030120"/>
              <a:ext cx="3424800" cy="456600"/>
            </a:xfrm>
            <a:prstGeom prst="roundRect">
              <a:avLst>
                <a:gd fmla="val 16667" name="adj"/>
              </a:avLst>
            </a:prstGeom>
            <a:solidFill>
              <a:srgbClr val="F0B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"/>
            <p:cNvSpPr/>
            <p:nvPr/>
          </p:nvSpPr>
          <p:spPr>
            <a:xfrm rot="10800000">
              <a:off x="2762500" y="1690555"/>
              <a:ext cx="3424800" cy="4649700"/>
            </a:xfrm>
            <a:prstGeom prst="round2SameRect">
              <a:avLst>
                <a:gd fmla="val 5661" name="adj1"/>
                <a:gd fmla="val 0" name="adj2"/>
              </a:avLst>
            </a:prstGeom>
            <a:solidFill>
              <a:srgbClr val="0E1A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5"/>
          <p:cNvSpPr txBox="1"/>
          <p:nvPr/>
        </p:nvSpPr>
        <p:spPr>
          <a:xfrm>
            <a:off x="8493675" y="444547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25</a:t>
            </a:r>
            <a:endParaRPr b="1" i="0" sz="25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p5"/>
          <p:cNvSpPr/>
          <p:nvPr/>
        </p:nvSpPr>
        <p:spPr>
          <a:xfrm>
            <a:off x="8281275" y="1101404"/>
            <a:ext cx="3424800" cy="273300"/>
          </a:xfrm>
          <a:prstGeom prst="rect">
            <a:avLst/>
          </a:prstGeom>
          <a:solidFill>
            <a:srgbClr val="F0B3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12</a:t>
            </a:r>
            <a:endParaRPr b="0" i="0" sz="12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17" name="Google Shape;617;p5"/>
          <p:cNvSpPr/>
          <p:nvPr/>
        </p:nvSpPr>
        <p:spPr>
          <a:xfrm>
            <a:off x="4537300" y="483471"/>
            <a:ext cx="3424800" cy="4770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8" name="Google Shape;618;p5"/>
          <p:cNvSpPr/>
          <p:nvPr/>
        </p:nvSpPr>
        <p:spPr>
          <a:xfrm rot="10800000">
            <a:off x="4537300" y="1118550"/>
            <a:ext cx="3424800" cy="4914000"/>
          </a:xfrm>
          <a:prstGeom prst="round2SameRect">
            <a:avLst>
              <a:gd fmla="val 5661" name="adj1"/>
              <a:gd fmla="val 0" name="adj2"/>
            </a:avLst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5"/>
          <p:cNvSpPr txBox="1"/>
          <p:nvPr/>
        </p:nvSpPr>
        <p:spPr>
          <a:xfrm>
            <a:off x="4749700" y="45253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25</a:t>
            </a:r>
            <a:endParaRPr b="1" i="0" sz="25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0" name="Google Shape;620;p5"/>
          <p:cNvSpPr/>
          <p:nvPr/>
        </p:nvSpPr>
        <p:spPr>
          <a:xfrm>
            <a:off x="4537300" y="1087309"/>
            <a:ext cx="3424800" cy="266700"/>
          </a:xfrm>
          <a:prstGeom prst="rect">
            <a:avLst/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12</a:t>
            </a:r>
            <a:endParaRPr b="0" i="0" sz="1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1" name="Google Shape;621;p5"/>
          <p:cNvSpPr/>
          <p:nvPr/>
        </p:nvSpPr>
        <p:spPr>
          <a:xfrm>
            <a:off x="793325" y="483452"/>
            <a:ext cx="3424800" cy="4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" name="Google Shape;622;p5"/>
          <p:cNvSpPr/>
          <p:nvPr/>
        </p:nvSpPr>
        <p:spPr>
          <a:xfrm rot="10800000">
            <a:off x="793325" y="1104675"/>
            <a:ext cx="3424800" cy="4927800"/>
          </a:xfrm>
          <a:prstGeom prst="round2SameRect">
            <a:avLst>
              <a:gd fmla="val 5661" name="adj1"/>
              <a:gd fmla="val 0" name="adj2"/>
            </a:avLst>
          </a:prstGeom>
          <a:solidFill>
            <a:srgbClr val="0E1A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5"/>
          <p:cNvSpPr txBox="1"/>
          <p:nvPr/>
        </p:nvSpPr>
        <p:spPr>
          <a:xfrm>
            <a:off x="2102592" y="132649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5"/>
          <p:cNvSpPr txBox="1"/>
          <p:nvPr/>
        </p:nvSpPr>
        <p:spPr>
          <a:xfrm>
            <a:off x="974077" y="1658963"/>
            <a:ext cx="30633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5"/>
          <p:cNvSpPr txBox="1"/>
          <p:nvPr/>
        </p:nvSpPr>
        <p:spPr>
          <a:xfrm>
            <a:off x="1005725" y="444548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Bold 25</a:t>
            </a:r>
            <a:endParaRPr b="1" i="0" sz="1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" name="Google Shape;626;p5"/>
          <p:cNvSpPr/>
          <p:nvPr/>
        </p:nvSpPr>
        <p:spPr>
          <a:xfrm>
            <a:off x="793325" y="1101405"/>
            <a:ext cx="3424800" cy="27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12</a:t>
            </a:r>
            <a:endParaRPr b="0" i="0" sz="12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27" name="Google Shape;627;p5"/>
          <p:cNvSpPr txBox="1"/>
          <p:nvPr/>
        </p:nvSpPr>
        <p:spPr>
          <a:xfrm>
            <a:off x="4718052" y="1658963"/>
            <a:ext cx="30633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8" name="Google Shape;628;p5"/>
          <p:cNvSpPr txBox="1"/>
          <p:nvPr/>
        </p:nvSpPr>
        <p:spPr>
          <a:xfrm>
            <a:off x="8462027" y="1658963"/>
            <a:ext cx="30633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7"/>
          <p:cNvSpPr/>
          <p:nvPr/>
        </p:nvSpPr>
        <p:spPr>
          <a:xfrm>
            <a:off x="1001300" y="2134975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"/>
          <p:cNvSpPr/>
          <p:nvPr/>
        </p:nvSpPr>
        <p:spPr>
          <a:xfrm>
            <a:off x="1075575" y="4515600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"/>
          <p:cNvSpPr/>
          <p:nvPr/>
        </p:nvSpPr>
        <p:spPr>
          <a:xfrm>
            <a:off x="8861200" y="2134975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"/>
          <p:cNvSpPr/>
          <p:nvPr/>
        </p:nvSpPr>
        <p:spPr>
          <a:xfrm>
            <a:off x="8861200" y="4515600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"/>
          <p:cNvSpPr txBox="1"/>
          <p:nvPr/>
        </p:nvSpPr>
        <p:spPr>
          <a:xfrm>
            <a:off x="1205450" y="2582275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7"/>
          <p:cNvSpPr txBox="1"/>
          <p:nvPr/>
        </p:nvSpPr>
        <p:spPr>
          <a:xfrm>
            <a:off x="1279725" y="4962900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p7"/>
          <p:cNvSpPr txBox="1"/>
          <p:nvPr/>
        </p:nvSpPr>
        <p:spPr>
          <a:xfrm>
            <a:off x="9065350" y="2582275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2" name="Google Shape;642;p7"/>
          <p:cNvSpPr/>
          <p:nvPr/>
        </p:nvSpPr>
        <p:spPr>
          <a:xfrm>
            <a:off x="4889100" y="2549225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"/>
          <p:cNvSpPr/>
          <p:nvPr/>
        </p:nvSpPr>
        <p:spPr>
          <a:xfrm>
            <a:off x="4889100" y="4982700"/>
            <a:ext cx="2413800" cy="15102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7"/>
          <p:cNvSpPr txBox="1"/>
          <p:nvPr/>
        </p:nvSpPr>
        <p:spPr>
          <a:xfrm>
            <a:off x="5093250" y="2996525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5" name="Google Shape;645;p7"/>
          <p:cNvSpPr txBox="1"/>
          <p:nvPr/>
        </p:nvSpPr>
        <p:spPr>
          <a:xfrm>
            <a:off x="5093250" y="54300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6" name="Google Shape;646;p7"/>
          <p:cNvSpPr txBox="1"/>
          <p:nvPr/>
        </p:nvSpPr>
        <p:spPr>
          <a:xfrm>
            <a:off x="9065350" y="4962900"/>
            <a:ext cx="200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p7"/>
          <p:cNvSpPr txBox="1"/>
          <p:nvPr>
            <p:ph idx="4294967295" type="title"/>
          </p:nvPr>
        </p:nvSpPr>
        <p:spPr>
          <a:xfrm>
            <a:off x="1049550" y="2770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Poppins Medium Size 34</a:t>
            </a:r>
            <a:endParaRPr/>
          </a:p>
        </p:txBody>
      </p:sp>
      <p:sp>
        <p:nvSpPr>
          <p:cNvPr id="648" name="Google Shape;648;p7"/>
          <p:cNvSpPr txBox="1"/>
          <p:nvPr/>
        </p:nvSpPr>
        <p:spPr>
          <a:xfrm>
            <a:off x="1344298" y="1118800"/>
            <a:ext cx="92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18</a:t>
            </a:r>
            <a:endParaRPr b="0" i="0" sz="1800" u="none" cap="none" strike="noStrike">
              <a:solidFill>
                <a:schemeClr val="accent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p8"/>
          <p:cNvSpPr txBox="1"/>
          <p:nvPr/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Timeline</a:t>
            </a:r>
            <a:endParaRPr b="0" i="0" sz="3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6" name="Google Shape;656;p8"/>
          <p:cNvSpPr/>
          <p:nvPr/>
        </p:nvSpPr>
        <p:spPr>
          <a:xfrm>
            <a:off x="5986633" y="3200965"/>
            <a:ext cx="2611200" cy="177900"/>
          </a:xfrm>
          <a:prstGeom prst="rect">
            <a:avLst/>
          </a:prstGeom>
          <a:solidFill>
            <a:srgbClr val="30D1B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"/>
          <p:cNvSpPr txBox="1"/>
          <p:nvPr/>
        </p:nvSpPr>
        <p:spPr>
          <a:xfrm>
            <a:off x="5259773" y="2698475"/>
            <a:ext cx="1414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March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8597698" y="3200965"/>
            <a:ext cx="3132300" cy="177900"/>
          </a:xfrm>
          <a:prstGeom prst="rect">
            <a:avLst/>
          </a:prstGeom>
          <a:solidFill>
            <a:srgbClr val="FF7E1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" name="Google Shape;659;p8"/>
          <p:cNvGrpSpPr/>
          <p:nvPr/>
        </p:nvGrpSpPr>
        <p:grpSpPr>
          <a:xfrm rot="10800000">
            <a:off x="7315014" y="3200955"/>
            <a:ext cx="123197" cy="549086"/>
            <a:chOff x="2984523" y="2563700"/>
            <a:chExt cx="92400" cy="411825"/>
          </a:xfrm>
        </p:grpSpPr>
        <p:cxnSp>
          <p:nvCxnSpPr>
            <p:cNvPr id="660" name="Google Shape;660;p8"/>
            <p:cNvCxnSpPr/>
            <p:nvPr/>
          </p:nvCxnSpPr>
          <p:spPr>
            <a:xfrm>
              <a:off x="3030723" y="2616125"/>
              <a:ext cx="0" cy="359400"/>
            </a:xfrm>
            <a:prstGeom prst="straightConnector1">
              <a:avLst/>
            </a:prstGeom>
            <a:noFill/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1" name="Google Shape;661;p8"/>
            <p:cNvSpPr/>
            <p:nvPr/>
          </p:nvSpPr>
          <p:spPr>
            <a:xfrm>
              <a:off x="2984523" y="2563700"/>
              <a:ext cx="92400" cy="92400"/>
            </a:xfrm>
            <a:prstGeom prst="ellipse">
              <a:avLst/>
            </a:prstGeom>
            <a:solidFill>
              <a:srgbClr val="A86FEF"/>
            </a:solidFill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8"/>
          <p:cNvSpPr txBox="1"/>
          <p:nvPr/>
        </p:nvSpPr>
        <p:spPr>
          <a:xfrm>
            <a:off x="6849825" y="2698475"/>
            <a:ext cx="2929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Mid-March — Mid-April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63" name="Google Shape;663;p8"/>
          <p:cNvSpPr/>
          <p:nvPr/>
        </p:nvSpPr>
        <p:spPr>
          <a:xfrm>
            <a:off x="3375565" y="3200965"/>
            <a:ext cx="2611200" cy="177900"/>
          </a:xfrm>
          <a:prstGeom prst="rect">
            <a:avLst/>
          </a:prstGeom>
          <a:solidFill>
            <a:srgbClr val="F0B33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8"/>
          <p:cNvSpPr txBox="1"/>
          <p:nvPr/>
        </p:nvSpPr>
        <p:spPr>
          <a:xfrm>
            <a:off x="2728675" y="2698475"/>
            <a:ext cx="1686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February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665" name="Google Shape;665;p8"/>
          <p:cNvCxnSpPr/>
          <p:nvPr/>
        </p:nvCxnSpPr>
        <p:spPr>
          <a:xfrm rot="10800000">
            <a:off x="3421875" y="3219275"/>
            <a:ext cx="1163400" cy="557100"/>
          </a:xfrm>
          <a:prstGeom prst="straightConnector1">
            <a:avLst/>
          </a:prstGeom>
          <a:noFill/>
          <a:ln cap="flat" cmpd="sng" w="38100">
            <a:solidFill>
              <a:srgbClr val="A86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8"/>
          <p:cNvSpPr/>
          <p:nvPr/>
        </p:nvSpPr>
        <p:spPr>
          <a:xfrm>
            <a:off x="764494" y="3200965"/>
            <a:ext cx="2611200" cy="177900"/>
          </a:xfrm>
          <a:prstGeom prst="rect">
            <a:avLst/>
          </a:prstGeom>
          <a:solidFill>
            <a:srgbClr val="A86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"/>
          <p:cNvSpPr txBox="1"/>
          <p:nvPr/>
        </p:nvSpPr>
        <p:spPr>
          <a:xfrm>
            <a:off x="297625" y="2698475"/>
            <a:ext cx="1686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January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668" name="Google Shape;668;p8"/>
          <p:cNvGrpSpPr/>
          <p:nvPr/>
        </p:nvGrpSpPr>
        <p:grpSpPr>
          <a:xfrm rot="10800000">
            <a:off x="713480" y="3215455"/>
            <a:ext cx="141596" cy="558189"/>
            <a:chOff x="2063274" y="2556873"/>
            <a:chExt cx="106200" cy="418652"/>
          </a:xfrm>
        </p:grpSpPr>
        <p:cxnSp>
          <p:nvCxnSpPr>
            <p:cNvPr id="669" name="Google Shape;669;p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0" name="Google Shape;670;p8"/>
            <p:cNvSpPr/>
            <p:nvPr/>
          </p:nvSpPr>
          <p:spPr>
            <a:xfrm rot="-4839598">
              <a:off x="2070161" y="2563760"/>
              <a:ext cx="92425" cy="92425"/>
            </a:xfrm>
            <a:prstGeom prst="ellipse">
              <a:avLst/>
            </a:prstGeom>
            <a:solidFill>
              <a:srgbClr val="A86FEF"/>
            </a:solidFill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8"/>
          <p:cNvSpPr txBox="1"/>
          <p:nvPr/>
        </p:nvSpPr>
        <p:spPr>
          <a:xfrm>
            <a:off x="-8038" y="3978650"/>
            <a:ext cx="2063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</a:t>
            </a:r>
            <a:b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Semi Bold </a:t>
            </a:r>
            <a:b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Size 14 </a:t>
            </a:r>
            <a:endParaRPr b="0" i="0" sz="14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72" name="Google Shape;672;p8"/>
          <p:cNvSpPr txBox="1"/>
          <p:nvPr/>
        </p:nvSpPr>
        <p:spPr>
          <a:xfrm>
            <a:off x="9641250" y="2698475"/>
            <a:ext cx="1858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E1A5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April</a:t>
            </a:r>
            <a:endParaRPr b="0" i="0" sz="16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673" name="Google Shape;673;p8"/>
          <p:cNvGrpSpPr/>
          <p:nvPr/>
        </p:nvGrpSpPr>
        <p:grpSpPr>
          <a:xfrm rot="10800000">
            <a:off x="10134414" y="3200955"/>
            <a:ext cx="123197" cy="549086"/>
            <a:chOff x="2984523" y="2563700"/>
            <a:chExt cx="92400" cy="411825"/>
          </a:xfrm>
        </p:grpSpPr>
        <p:cxnSp>
          <p:nvCxnSpPr>
            <p:cNvPr id="674" name="Google Shape;674;p8"/>
            <p:cNvCxnSpPr/>
            <p:nvPr/>
          </p:nvCxnSpPr>
          <p:spPr>
            <a:xfrm>
              <a:off x="3030723" y="2616125"/>
              <a:ext cx="0" cy="359400"/>
            </a:xfrm>
            <a:prstGeom prst="straightConnector1">
              <a:avLst/>
            </a:prstGeom>
            <a:noFill/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5" name="Google Shape;675;p8"/>
            <p:cNvSpPr/>
            <p:nvPr/>
          </p:nvSpPr>
          <p:spPr>
            <a:xfrm>
              <a:off x="2984523" y="2563700"/>
              <a:ext cx="92400" cy="92400"/>
            </a:xfrm>
            <a:prstGeom prst="ellipse">
              <a:avLst/>
            </a:prstGeom>
            <a:solidFill>
              <a:srgbClr val="A86FEF"/>
            </a:solidFill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8"/>
          <p:cNvGrpSpPr/>
          <p:nvPr/>
        </p:nvGrpSpPr>
        <p:grpSpPr>
          <a:xfrm>
            <a:off x="4498719" y="3219339"/>
            <a:ext cx="1403637" cy="590310"/>
            <a:chOff x="-175036" y="2849334"/>
            <a:chExt cx="1062235" cy="453248"/>
          </a:xfrm>
        </p:grpSpPr>
        <p:cxnSp>
          <p:nvCxnSpPr>
            <p:cNvPr id="677" name="Google Shape;677;p8"/>
            <p:cNvCxnSpPr/>
            <p:nvPr/>
          </p:nvCxnSpPr>
          <p:spPr>
            <a:xfrm flipH="1" rot="10800000">
              <a:off x="-97101" y="2849334"/>
              <a:ext cx="984300" cy="405600"/>
            </a:xfrm>
            <a:prstGeom prst="straightConnector1">
              <a:avLst/>
            </a:prstGeom>
            <a:noFill/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8" name="Google Shape;678;p8"/>
            <p:cNvSpPr/>
            <p:nvPr/>
          </p:nvSpPr>
          <p:spPr>
            <a:xfrm rot="10800000">
              <a:off x="-175036" y="3210182"/>
              <a:ext cx="92400" cy="92400"/>
            </a:xfrm>
            <a:prstGeom prst="ellipse">
              <a:avLst/>
            </a:prstGeom>
            <a:solidFill>
              <a:srgbClr val="A86FEF"/>
            </a:solidFill>
            <a:ln cap="flat" cmpd="sng" w="38100">
              <a:solidFill>
                <a:srgbClr val="A86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8"/>
          <p:cNvSpPr txBox="1"/>
          <p:nvPr/>
        </p:nvSpPr>
        <p:spPr>
          <a:xfrm>
            <a:off x="3497237" y="4013875"/>
            <a:ext cx="2063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Semi Bold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Size 14 </a:t>
            </a:r>
            <a:endParaRPr b="0" i="0" sz="14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80" name="Google Shape;680;p8"/>
          <p:cNvSpPr txBox="1"/>
          <p:nvPr/>
        </p:nvSpPr>
        <p:spPr>
          <a:xfrm>
            <a:off x="6345075" y="3991025"/>
            <a:ext cx="2063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Semi Bold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Size 14 </a:t>
            </a:r>
            <a:endParaRPr b="0" i="0" sz="14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81" name="Google Shape;681;p8"/>
          <p:cNvSpPr txBox="1"/>
          <p:nvPr/>
        </p:nvSpPr>
        <p:spPr>
          <a:xfrm>
            <a:off x="9164475" y="4013875"/>
            <a:ext cx="2063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Semi Bold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Size 14 </a:t>
            </a:r>
            <a:endParaRPr b="0" i="0" sz="1400" u="none" cap="none" strike="noStrike">
              <a:solidFill>
                <a:srgbClr val="0E1A5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"/>
          <p:cNvSpPr txBox="1"/>
          <p:nvPr>
            <p:ph idx="1" type="subTitle"/>
          </p:nvPr>
        </p:nvSpPr>
        <p:spPr>
          <a:xfrm>
            <a:off x="5713565" y="471466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 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etter 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ith Percona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7" name="Google Shape;687;p1"/>
          <p:cNvPicPr preferRelativeResize="0"/>
          <p:nvPr/>
        </p:nvPicPr>
        <p:blipFill rotWithShape="1">
          <a:blip r:embed="rId3">
            <a:alphaModFix/>
          </a:blip>
          <a:srcRect b="0" l="17149" r="0" t="0"/>
          <a:stretch/>
        </p:blipFill>
        <p:spPr>
          <a:xfrm>
            <a:off x="5784350" y="3874650"/>
            <a:ext cx="4869228" cy="7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"/>
          <p:cNvPicPr preferRelativeResize="0"/>
          <p:nvPr/>
        </p:nvPicPr>
        <p:blipFill rotWithShape="1">
          <a:blip r:embed="rId4">
            <a:alphaModFix/>
          </a:blip>
          <a:srcRect b="0" l="24744" r="0" t="0"/>
          <a:stretch/>
        </p:blipFill>
        <p:spPr>
          <a:xfrm>
            <a:off x="-67902" y="177900"/>
            <a:ext cx="5386575" cy="61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"/>
          <p:cNvSpPr txBox="1"/>
          <p:nvPr>
            <p:ph idx="1" type="subTitle"/>
          </p:nvPr>
        </p:nvSpPr>
        <p:spPr>
          <a:xfrm>
            <a:off x="5124175" y="42883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Poppins Normal Size 20</a:t>
            </a:r>
            <a:endParaRPr/>
          </a:p>
        </p:txBody>
      </p:sp>
      <p:sp>
        <p:nvSpPr>
          <p:cNvPr id="695" name="Google Shape;695;p10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Poppins Medium S48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2" name="Google Shape;702;p11"/>
          <p:cNvSpPr/>
          <p:nvPr/>
        </p:nvSpPr>
        <p:spPr>
          <a:xfrm>
            <a:off x="7784500" y="1302000"/>
            <a:ext cx="3870000" cy="4245900"/>
          </a:xfrm>
          <a:prstGeom prst="roundRect">
            <a:avLst>
              <a:gd fmla="val 7771" name="adj"/>
            </a:avLst>
          </a:prstGeom>
          <a:solidFill>
            <a:srgbClr val="0E1A5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1"/>
          <p:cNvSpPr txBox="1"/>
          <p:nvPr/>
        </p:nvSpPr>
        <p:spPr>
          <a:xfrm>
            <a:off x="8185540" y="2095482"/>
            <a:ext cx="33153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Bold 24</a:t>
            </a:r>
            <a:endParaRPr b="0" i="0" sz="2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p11"/>
          <p:cNvSpPr txBox="1"/>
          <p:nvPr/>
        </p:nvSpPr>
        <p:spPr>
          <a:xfrm>
            <a:off x="8185540" y="2816874"/>
            <a:ext cx="33153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16</a:t>
            </a:r>
            <a:endParaRPr b="1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5" name="Google Shape;705;p11"/>
          <p:cNvSpPr/>
          <p:nvPr/>
        </p:nvSpPr>
        <p:spPr>
          <a:xfrm flipH="1">
            <a:off x="3974094" y="739275"/>
            <a:ext cx="2971800" cy="261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A86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11"/>
          <p:cNvSpPr txBox="1"/>
          <p:nvPr/>
        </p:nvSpPr>
        <p:spPr>
          <a:xfrm>
            <a:off x="4271650" y="1142875"/>
            <a:ext cx="25518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Bold Size 17</a:t>
            </a:r>
            <a:endParaRPr b="1" i="0" sz="1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11"/>
          <p:cNvSpPr txBox="1"/>
          <p:nvPr/>
        </p:nvSpPr>
        <p:spPr>
          <a:xfrm>
            <a:off x="4347850" y="1908403"/>
            <a:ext cx="2218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12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8" name="Google Shape;708;p11"/>
          <p:cNvSpPr/>
          <p:nvPr/>
        </p:nvSpPr>
        <p:spPr>
          <a:xfrm rot="10800000">
            <a:off x="857050" y="739160"/>
            <a:ext cx="2971800" cy="261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9" name="Google Shape;709;p11"/>
          <p:cNvSpPr/>
          <p:nvPr/>
        </p:nvSpPr>
        <p:spPr>
          <a:xfrm flipH="1">
            <a:off x="857050" y="3498015"/>
            <a:ext cx="2971800" cy="261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A86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0" name="Google Shape;710;p11"/>
          <p:cNvSpPr/>
          <p:nvPr/>
        </p:nvSpPr>
        <p:spPr>
          <a:xfrm rot="10800000">
            <a:off x="3974094" y="3497901"/>
            <a:ext cx="2971800" cy="261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11"/>
          <p:cNvSpPr/>
          <p:nvPr/>
        </p:nvSpPr>
        <p:spPr>
          <a:xfrm>
            <a:off x="3523887" y="3024408"/>
            <a:ext cx="762000" cy="816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F0B3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1"/>
          <p:cNvSpPr/>
          <p:nvPr/>
        </p:nvSpPr>
        <p:spPr>
          <a:xfrm>
            <a:off x="3663117" y="3173557"/>
            <a:ext cx="483600" cy="518100"/>
          </a:xfrm>
          <a:prstGeom prst="mathPlus">
            <a:avLst>
              <a:gd fmla="val 9900" name="adj1"/>
            </a:avLst>
          </a:prstGeom>
          <a:solidFill>
            <a:srgbClr val="F0B336"/>
          </a:solidFill>
          <a:ln cap="flat" cmpd="sng" w="9525">
            <a:solidFill>
              <a:srgbClr val="F0B3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p11"/>
          <p:cNvGrpSpPr/>
          <p:nvPr/>
        </p:nvGrpSpPr>
        <p:grpSpPr>
          <a:xfrm>
            <a:off x="6899648" y="3020529"/>
            <a:ext cx="762000" cy="822900"/>
            <a:chOff x="6671048" y="3020529"/>
            <a:chExt cx="762000" cy="822900"/>
          </a:xfrm>
        </p:grpSpPr>
        <p:sp>
          <p:nvSpPr>
            <p:cNvPr id="714" name="Google Shape;714;p11"/>
            <p:cNvSpPr/>
            <p:nvPr/>
          </p:nvSpPr>
          <p:spPr>
            <a:xfrm>
              <a:off x="6671048" y="3020529"/>
              <a:ext cx="762000" cy="822900"/>
            </a:xfrm>
            <a:prstGeom prst="ellipse">
              <a:avLst/>
            </a:prstGeom>
            <a:solidFill>
              <a:srgbClr val="F0B33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1"/>
            <p:cNvSpPr txBox="1"/>
            <p:nvPr/>
          </p:nvSpPr>
          <p:spPr>
            <a:xfrm>
              <a:off x="6775275" y="3154951"/>
              <a:ext cx="483600" cy="518100"/>
            </a:xfrm>
            <a:prstGeom prst="rect">
              <a:avLst/>
            </a:prstGeom>
            <a:solidFill>
              <a:srgbClr val="F0B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0" i="0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6" name="Google Shape;716;p11"/>
          <p:cNvSpPr txBox="1"/>
          <p:nvPr/>
        </p:nvSpPr>
        <p:spPr>
          <a:xfrm>
            <a:off x="1157451" y="1225800"/>
            <a:ext cx="2429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Size 17</a:t>
            </a:r>
            <a:endParaRPr b="1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7" name="Google Shape;717;p11"/>
          <p:cNvSpPr txBox="1"/>
          <p:nvPr/>
        </p:nvSpPr>
        <p:spPr>
          <a:xfrm>
            <a:off x="1233650" y="1877866"/>
            <a:ext cx="22185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12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8" name="Google Shape;718;p11"/>
          <p:cNvSpPr txBox="1"/>
          <p:nvPr/>
        </p:nvSpPr>
        <p:spPr>
          <a:xfrm>
            <a:off x="1157451" y="3987438"/>
            <a:ext cx="2429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Size 17</a:t>
            </a:r>
            <a:endParaRPr b="1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9" name="Google Shape;719;p11"/>
          <p:cNvSpPr txBox="1"/>
          <p:nvPr/>
        </p:nvSpPr>
        <p:spPr>
          <a:xfrm>
            <a:off x="1233638" y="4836682"/>
            <a:ext cx="22185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12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0" name="Google Shape;720;p11"/>
          <p:cNvSpPr txBox="1"/>
          <p:nvPr/>
        </p:nvSpPr>
        <p:spPr>
          <a:xfrm>
            <a:off x="4271726" y="3994950"/>
            <a:ext cx="2429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Bold Size 17</a:t>
            </a:r>
            <a:endParaRPr b="1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1" name="Google Shape;721;p11"/>
          <p:cNvSpPr txBox="1"/>
          <p:nvPr/>
        </p:nvSpPr>
        <p:spPr>
          <a:xfrm>
            <a:off x="4271725" y="4760478"/>
            <a:ext cx="2218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Poppins Normal 12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8" name="Google Shape;728;p12"/>
          <p:cNvSpPr/>
          <p:nvPr/>
        </p:nvSpPr>
        <p:spPr>
          <a:xfrm>
            <a:off x="1001300" y="2134975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6A8FF"/>
              </a:gs>
              <a:gs pos="100000">
                <a:srgbClr val="0866C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2"/>
          <p:cNvSpPr/>
          <p:nvPr/>
        </p:nvSpPr>
        <p:spPr>
          <a:xfrm>
            <a:off x="1075575" y="4515600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6DDC5"/>
              </a:gs>
              <a:gs pos="100000">
                <a:srgbClr val="2A97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2"/>
          <p:cNvSpPr/>
          <p:nvPr/>
        </p:nvSpPr>
        <p:spPr>
          <a:xfrm>
            <a:off x="8861200" y="2134975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2"/>
          <p:cNvSpPr/>
          <p:nvPr/>
        </p:nvSpPr>
        <p:spPr>
          <a:xfrm>
            <a:off x="8861200" y="4515600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5CA74"/>
              </a:gs>
              <a:gs pos="100000">
                <a:srgbClr val="CD911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2"/>
          <p:cNvSpPr txBox="1"/>
          <p:nvPr/>
        </p:nvSpPr>
        <p:spPr>
          <a:xfrm>
            <a:off x="1205450" y="2582275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12"/>
          <p:cNvSpPr txBox="1"/>
          <p:nvPr/>
        </p:nvSpPr>
        <p:spPr>
          <a:xfrm>
            <a:off x="1279725" y="49629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4" name="Google Shape;734;p12"/>
          <p:cNvSpPr txBox="1"/>
          <p:nvPr/>
        </p:nvSpPr>
        <p:spPr>
          <a:xfrm>
            <a:off x="9065350" y="2582275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5" name="Google Shape;735;p12"/>
          <p:cNvSpPr/>
          <p:nvPr/>
        </p:nvSpPr>
        <p:spPr>
          <a:xfrm>
            <a:off x="4889100" y="2549225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CABF6"/>
              </a:gs>
              <a:gs pos="100000">
                <a:srgbClr val="873CE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2"/>
          <p:cNvSpPr/>
          <p:nvPr/>
        </p:nvSpPr>
        <p:spPr>
          <a:xfrm>
            <a:off x="4889100" y="4982700"/>
            <a:ext cx="2413800" cy="151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9AAF"/>
              </a:gs>
              <a:gs pos="100000">
                <a:srgbClr val="545B6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2"/>
          <p:cNvSpPr txBox="1"/>
          <p:nvPr/>
        </p:nvSpPr>
        <p:spPr>
          <a:xfrm>
            <a:off x="5093250" y="2996525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8" name="Google Shape;738;p12"/>
          <p:cNvSpPr txBox="1"/>
          <p:nvPr/>
        </p:nvSpPr>
        <p:spPr>
          <a:xfrm>
            <a:off x="5093250" y="54300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9" name="Google Shape;739;p12"/>
          <p:cNvSpPr txBox="1"/>
          <p:nvPr/>
        </p:nvSpPr>
        <p:spPr>
          <a:xfrm>
            <a:off x="9065350" y="4962900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0" name="Google Shape;740;p12"/>
          <p:cNvSpPr txBox="1"/>
          <p:nvPr>
            <p:ph idx="4294967295" type="title"/>
          </p:nvPr>
        </p:nvSpPr>
        <p:spPr>
          <a:xfrm>
            <a:off x="1049550" y="2770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Poppins Medium Size 34</a:t>
            </a:r>
            <a:endParaRPr/>
          </a:p>
        </p:txBody>
      </p:sp>
      <p:sp>
        <p:nvSpPr>
          <p:cNvPr id="741" name="Google Shape;741;p12"/>
          <p:cNvSpPr txBox="1"/>
          <p:nvPr/>
        </p:nvSpPr>
        <p:spPr>
          <a:xfrm>
            <a:off x="1344298" y="1118800"/>
            <a:ext cx="92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Poppins Semibold Size 18</a:t>
            </a:r>
            <a:endParaRPr b="0" i="0" sz="1800" u="none" cap="none" strike="noStrike">
              <a:solidFill>
                <a:schemeClr val="accent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2727301" y="5240398"/>
            <a:ext cx="2245800" cy="14049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3"/>
          <p:cNvSpPr/>
          <p:nvPr/>
        </p:nvSpPr>
        <p:spPr>
          <a:xfrm>
            <a:off x="7461467" y="5240398"/>
            <a:ext cx="2245800" cy="14049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3"/>
          <p:cNvSpPr txBox="1"/>
          <p:nvPr/>
        </p:nvSpPr>
        <p:spPr>
          <a:xfrm>
            <a:off x="2917230" y="5656541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1" name="Google Shape;751;p13"/>
          <p:cNvSpPr/>
          <p:nvPr/>
        </p:nvSpPr>
        <p:spPr>
          <a:xfrm>
            <a:off x="5123575" y="2773596"/>
            <a:ext cx="2245800" cy="14049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3"/>
          <p:cNvSpPr txBox="1"/>
          <p:nvPr/>
        </p:nvSpPr>
        <p:spPr>
          <a:xfrm>
            <a:off x="5239350" y="3189738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p13"/>
          <p:cNvSpPr txBox="1"/>
          <p:nvPr/>
        </p:nvSpPr>
        <p:spPr>
          <a:xfrm>
            <a:off x="7651396" y="5656541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4" name="Google Shape;754;p13"/>
          <p:cNvSpPr txBox="1"/>
          <p:nvPr>
            <p:ph idx="4294967295" type="title"/>
          </p:nvPr>
        </p:nvSpPr>
        <p:spPr>
          <a:xfrm>
            <a:off x="1049550" y="27700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Poppins Medium Size 34</a:t>
            </a:r>
            <a:endParaRPr/>
          </a:p>
        </p:txBody>
      </p:sp>
      <p:sp>
        <p:nvSpPr>
          <p:cNvPr id="755" name="Google Shape;755;p13"/>
          <p:cNvSpPr/>
          <p:nvPr/>
        </p:nvSpPr>
        <p:spPr>
          <a:xfrm>
            <a:off x="2983650" y="4331150"/>
            <a:ext cx="1733100" cy="4617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3"/>
          <p:cNvSpPr/>
          <p:nvPr/>
        </p:nvSpPr>
        <p:spPr>
          <a:xfrm>
            <a:off x="5379925" y="1784000"/>
            <a:ext cx="1733100" cy="4617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3"/>
          <p:cNvSpPr/>
          <p:nvPr/>
        </p:nvSpPr>
        <p:spPr>
          <a:xfrm>
            <a:off x="7707800" y="4331150"/>
            <a:ext cx="1733100" cy="4617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3"/>
          <p:cNvSpPr/>
          <p:nvPr/>
        </p:nvSpPr>
        <p:spPr>
          <a:xfrm>
            <a:off x="1049425" y="2225275"/>
            <a:ext cx="2245800" cy="1404900"/>
          </a:xfrm>
          <a:prstGeom prst="roundRect">
            <a:avLst>
              <a:gd fmla="val 16667" name="adj"/>
            </a:avLst>
          </a:prstGeom>
          <a:solidFill>
            <a:srgbClr val="774F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3"/>
          <p:cNvSpPr txBox="1"/>
          <p:nvPr/>
        </p:nvSpPr>
        <p:spPr>
          <a:xfrm>
            <a:off x="1239354" y="2641418"/>
            <a:ext cx="18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13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0" name="Google Shape;760;p13"/>
          <p:cNvSpPr/>
          <p:nvPr/>
        </p:nvSpPr>
        <p:spPr>
          <a:xfrm>
            <a:off x="1305775" y="1274350"/>
            <a:ext cx="1733100" cy="461700"/>
          </a:xfrm>
          <a:prstGeom prst="roundRect">
            <a:avLst>
              <a:gd fmla="val 16667" name="adj"/>
            </a:avLst>
          </a:prstGeom>
          <a:solidFill>
            <a:srgbClr val="FF7E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1" name="Google Shape;761;p13"/>
          <p:cNvCxnSpPr/>
          <p:nvPr/>
        </p:nvCxnSpPr>
        <p:spPr>
          <a:xfrm>
            <a:off x="2172200" y="1736050"/>
            <a:ext cx="0" cy="5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2" name="Google Shape;762;p13"/>
          <p:cNvCxnSpPr/>
          <p:nvPr/>
        </p:nvCxnSpPr>
        <p:spPr>
          <a:xfrm>
            <a:off x="6246475" y="2256000"/>
            <a:ext cx="0" cy="5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63" name="Google Shape;763;p13"/>
          <p:cNvGrpSpPr/>
          <p:nvPr/>
        </p:nvGrpSpPr>
        <p:grpSpPr>
          <a:xfrm>
            <a:off x="9407192" y="1278975"/>
            <a:ext cx="2245800" cy="2346575"/>
            <a:chOff x="9407192" y="1278975"/>
            <a:chExt cx="2245800" cy="2346575"/>
          </a:xfrm>
        </p:grpSpPr>
        <p:sp>
          <p:nvSpPr>
            <p:cNvPr id="764" name="Google Shape;764;p13"/>
            <p:cNvSpPr/>
            <p:nvPr/>
          </p:nvSpPr>
          <p:spPr>
            <a:xfrm>
              <a:off x="9407192" y="2220650"/>
              <a:ext cx="2245800" cy="1404900"/>
            </a:xfrm>
            <a:prstGeom prst="roundRect">
              <a:avLst>
                <a:gd fmla="val 16667" name="adj"/>
              </a:avLst>
            </a:prstGeom>
            <a:solidFill>
              <a:srgbClr val="774F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3"/>
            <p:cNvSpPr txBox="1"/>
            <p:nvPr/>
          </p:nvSpPr>
          <p:spPr>
            <a:xfrm>
              <a:off x="9597121" y="2560593"/>
              <a:ext cx="1865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Poppins Normal size 13</a:t>
              </a:r>
              <a:endParaRPr b="0" i="0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9663550" y="1278975"/>
              <a:ext cx="1733100" cy="461700"/>
            </a:xfrm>
            <a:prstGeom prst="roundRect">
              <a:avLst>
                <a:gd fmla="val 16667" name="adj"/>
              </a:avLst>
            </a:prstGeom>
            <a:solidFill>
              <a:srgbClr val="FF7E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7" name="Google Shape;767;p13"/>
            <p:cNvCxnSpPr/>
            <p:nvPr/>
          </p:nvCxnSpPr>
          <p:spPr>
            <a:xfrm>
              <a:off x="10529975" y="1704738"/>
              <a:ext cx="0" cy="581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768" name="Google Shape;768;p13"/>
          <p:cNvCxnSpPr/>
          <p:nvPr/>
        </p:nvCxnSpPr>
        <p:spPr>
          <a:xfrm>
            <a:off x="3829225" y="4785425"/>
            <a:ext cx="0" cy="5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9" name="Google Shape;769;p13"/>
          <p:cNvCxnSpPr/>
          <p:nvPr/>
        </p:nvCxnSpPr>
        <p:spPr>
          <a:xfrm>
            <a:off x="8574225" y="4775775"/>
            <a:ext cx="0" cy="5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0" name="Google Shape;770;p13"/>
          <p:cNvSpPr txBox="1"/>
          <p:nvPr/>
        </p:nvSpPr>
        <p:spPr>
          <a:xfrm>
            <a:off x="1305775" y="12289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13"/>
          <p:cNvSpPr txBox="1"/>
          <p:nvPr/>
        </p:nvSpPr>
        <p:spPr>
          <a:xfrm>
            <a:off x="5407525" y="17653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2" name="Google Shape;772;p13"/>
          <p:cNvSpPr txBox="1"/>
          <p:nvPr/>
        </p:nvSpPr>
        <p:spPr>
          <a:xfrm>
            <a:off x="9691150" y="12436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3" name="Google Shape;773;p13"/>
          <p:cNvSpPr txBox="1"/>
          <p:nvPr/>
        </p:nvSpPr>
        <p:spPr>
          <a:xfrm>
            <a:off x="7735275" y="43004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13"/>
          <p:cNvSpPr txBox="1"/>
          <p:nvPr/>
        </p:nvSpPr>
        <p:spPr>
          <a:xfrm>
            <a:off x="2990275" y="4300400"/>
            <a:ext cx="16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Poppins Normal size 11</a:t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4234cb75f_0_4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g204234cb75f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74" y="249000"/>
            <a:ext cx="5773174" cy="36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04234cb75f_0_45"/>
          <p:cNvSpPr txBox="1"/>
          <p:nvPr/>
        </p:nvSpPr>
        <p:spPr>
          <a:xfrm>
            <a:off x="6834075" y="2564350"/>
            <a:ext cx="427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"</a:t>
            </a: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some companies have taken the dramatic step of “repatriating” the majority of workloads</a:t>
            </a: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."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75" name="Google Shape;175;g204234cb75f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000" y="1798950"/>
            <a:ext cx="7360876" cy="38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04234cb75f_0_45"/>
          <p:cNvSpPr txBox="1"/>
          <p:nvPr/>
        </p:nvSpPr>
        <p:spPr>
          <a:xfrm>
            <a:off x="5116275" y="5693550"/>
            <a:ext cx="59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Cloud spend amounted to 81% of COR is reported</a:t>
            </a:r>
            <a:endParaRPr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" name="Google Shape;781;p14"/>
          <p:cNvSpPr txBox="1"/>
          <p:nvPr>
            <p:ph type="title"/>
          </p:nvPr>
        </p:nvSpPr>
        <p:spPr>
          <a:xfrm>
            <a:off x="507550" y="758950"/>
            <a:ext cx="11586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Title here - Poppins Medium size 34 colour #oe1a53</a:t>
            </a:r>
            <a:endParaRPr/>
          </a:p>
        </p:txBody>
      </p:sp>
      <p:sp>
        <p:nvSpPr>
          <p:cNvPr id="782" name="Google Shape;782;p14"/>
          <p:cNvSpPr txBox="1"/>
          <p:nvPr>
            <p:ph idx="1" type="body"/>
          </p:nvPr>
        </p:nvSpPr>
        <p:spPr>
          <a:xfrm>
            <a:off x="2999350" y="1880550"/>
            <a:ext cx="66033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Poppins Normal size 20 - colour </a:t>
            </a:r>
            <a:r>
              <a:rPr lang="en-US">
                <a:solidFill>
                  <a:schemeClr val="dk1"/>
                </a:solidFill>
              </a:rPr>
              <a:t>#oe1a53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5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9" name="Google Shape;789;p15"/>
          <p:cNvSpPr txBox="1"/>
          <p:nvPr>
            <p:ph type="title"/>
          </p:nvPr>
        </p:nvSpPr>
        <p:spPr>
          <a:xfrm>
            <a:off x="507550" y="758950"/>
            <a:ext cx="11586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Title here - Poppins Medium size 34 colour #oe1a53</a:t>
            </a:r>
            <a:endParaRPr/>
          </a:p>
        </p:txBody>
      </p:sp>
      <p:sp>
        <p:nvSpPr>
          <p:cNvPr id="790" name="Google Shape;790;p15"/>
          <p:cNvSpPr txBox="1"/>
          <p:nvPr>
            <p:ph idx="1" type="body"/>
          </p:nvPr>
        </p:nvSpPr>
        <p:spPr>
          <a:xfrm>
            <a:off x="2999350" y="1880550"/>
            <a:ext cx="66033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Poppins Normal size 20 - colour </a:t>
            </a:r>
            <a:r>
              <a:rPr lang="en-US">
                <a:solidFill>
                  <a:schemeClr val="dk1"/>
                </a:solidFill>
              </a:rPr>
              <a:t>#oe1a53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6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Poppins Medium S48</a:t>
            </a:r>
            <a:endParaRPr/>
          </a:p>
        </p:txBody>
      </p:sp>
      <p:sp>
        <p:nvSpPr>
          <p:cNvPr id="797" name="Google Shape;797;p16"/>
          <p:cNvSpPr txBox="1"/>
          <p:nvPr>
            <p:ph idx="1" type="subTitle"/>
          </p:nvPr>
        </p:nvSpPr>
        <p:spPr>
          <a:xfrm>
            <a:off x="5124175" y="4288350"/>
            <a:ext cx="5401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Poppins Normal Size 20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7"/>
          <p:cNvSpPr txBox="1"/>
          <p:nvPr>
            <p:ph idx="1" type="body"/>
          </p:nvPr>
        </p:nvSpPr>
        <p:spPr>
          <a:xfrm>
            <a:off x="1188338" y="640050"/>
            <a:ext cx="50412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Title - Poppins Medium size 20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Text - Poppins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Normal size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18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4" name="Google Shape;804;p1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5" name="Google Shape;805;p17"/>
          <p:cNvSpPr txBox="1"/>
          <p:nvPr>
            <p:ph idx="2" type="body"/>
          </p:nvPr>
        </p:nvSpPr>
        <p:spPr>
          <a:xfrm>
            <a:off x="6552709" y="868650"/>
            <a:ext cx="48693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Title - Poppins Medium size 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Text - Poppins Normal size 18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8"/>
          <p:cNvSpPr txBox="1"/>
          <p:nvPr>
            <p:ph idx="3" type="subTitle"/>
          </p:nvPr>
        </p:nvSpPr>
        <p:spPr>
          <a:xfrm>
            <a:off x="1501925" y="1947675"/>
            <a:ext cx="4355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Subtitle Poppins Medium Size 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12" name="Google Shape;812;p18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3" name="Google Shape;813;p18"/>
          <p:cNvSpPr txBox="1"/>
          <p:nvPr>
            <p:ph idx="1" type="body"/>
          </p:nvPr>
        </p:nvSpPr>
        <p:spPr>
          <a:xfrm>
            <a:off x="1501937" y="276098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solidFill>
                  <a:schemeClr val="dk1"/>
                </a:solidFill>
              </a:rPr>
              <a:t>Text - Poppins Normal size 18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14" name="Google Shape;814;p18"/>
          <p:cNvSpPr txBox="1"/>
          <p:nvPr>
            <p:ph idx="2" type="body"/>
          </p:nvPr>
        </p:nvSpPr>
        <p:spPr>
          <a:xfrm>
            <a:off x="6334888" y="2868236"/>
            <a:ext cx="34746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solidFill>
                  <a:schemeClr val="dk1"/>
                </a:solidFill>
              </a:rPr>
              <a:t>Text - Poppins Normal size 18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15" name="Google Shape;815;p18"/>
          <p:cNvSpPr txBox="1"/>
          <p:nvPr>
            <p:ph idx="4" type="subTitle"/>
          </p:nvPr>
        </p:nvSpPr>
        <p:spPr>
          <a:xfrm>
            <a:off x="6334950" y="1947675"/>
            <a:ext cx="41532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Subtitle Poppins Medium Size 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16" name="Google Shape;816;p18"/>
          <p:cNvSpPr txBox="1"/>
          <p:nvPr>
            <p:ph idx="4294967295" type="title"/>
          </p:nvPr>
        </p:nvSpPr>
        <p:spPr>
          <a:xfrm>
            <a:off x="482800" y="387575"/>
            <a:ext cx="11586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Title here - Poppins Medium size 34 colour #oe1a53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9"/>
          <p:cNvSpPr txBox="1"/>
          <p:nvPr>
            <p:ph idx="1" type="body"/>
          </p:nvPr>
        </p:nvSpPr>
        <p:spPr>
          <a:xfrm>
            <a:off x="1466727" y="2303650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Poppins Medium"/>
                <a:ea typeface="Poppins Medium"/>
                <a:cs typeface="Poppins Medium"/>
                <a:sym typeface="Poppins Medium"/>
              </a:rPr>
              <a:t>Poppins Medium size 18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/>
              <a:t>Poppins Normal size 18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Poppins Normal size 18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Poppins Normal size 18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</p:txBody>
      </p:sp>
      <p:sp>
        <p:nvSpPr>
          <p:cNvPr id="823" name="Google Shape;823;p19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4" name="Google Shape;824;p19"/>
          <p:cNvSpPr txBox="1"/>
          <p:nvPr>
            <p:ph idx="1" type="body"/>
          </p:nvPr>
        </p:nvSpPr>
        <p:spPr>
          <a:xfrm>
            <a:off x="6942127" y="2303650"/>
            <a:ext cx="45597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Poppins Medium"/>
                <a:ea typeface="Poppins Medium"/>
                <a:cs typeface="Poppins Medium"/>
                <a:sym typeface="Poppins Medium"/>
              </a:rPr>
              <a:t>Poppins Medium size 18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/>
              <a:t>Poppins Normal size 18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Poppins Normal size 18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Poppins Normal size 18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0"/>
          <p:cNvSpPr txBox="1"/>
          <p:nvPr>
            <p:ph type="title"/>
          </p:nvPr>
        </p:nvSpPr>
        <p:spPr>
          <a:xfrm>
            <a:off x="1091702" y="758953"/>
            <a:ext cx="100929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dk1"/>
                </a:solidFill>
              </a:rPr>
              <a:t>Add title here - Poppins Medium size 34 colour #oe1a53</a:t>
            </a:r>
            <a:endParaRPr/>
          </a:p>
        </p:txBody>
      </p:sp>
      <p:sp>
        <p:nvSpPr>
          <p:cNvPr id="831" name="Google Shape;831;p20"/>
          <p:cNvSpPr txBox="1"/>
          <p:nvPr>
            <p:ph idx="1" type="body"/>
          </p:nvPr>
        </p:nvSpPr>
        <p:spPr>
          <a:xfrm>
            <a:off x="1100015" y="1895302"/>
            <a:ext cx="100845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Poppins </a:t>
            </a:r>
            <a:r>
              <a:rPr lang="en-US">
                <a:solidFill>
                  <a:schemeClr val="dk1"/>
                </a:solidFill>
              </a:rPr>
              <a:t>N</a:t>
            </a: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ormal size 20 - colour #oe1a53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32" name="Google Shape;832;p20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1"/>
          <p:cNvSpPr txBox="1"/>
          <p:nvPr>
            <p:ph idx="1" type="subTitle"/>
          </p:nvPr>
        </p:nvSpPr>
        <p:spPr>
          <a:xfrm>
            <a:off x="1129650" y="127475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</a:pPr>
            <a:r>
              <a:rPr lang="en-US"/>
              <a:t>Poppins Medium Size 42</a:t>
            </a:r>
            <a:endParaRPr/>
          </a:p>
        </p:txBody>
      </p:sp>
      <p:sp>
        <p:nvSpPr>
          <p:cNvPr id="839" name="Google Shape;839;p21"/>
          <p:cNvSpPr txBox="1"/>
          <p:nvPr>
            <p:ph type="title"/>
          </p:nvPr>
        </p:nvSpPr>
        <p:spPr>
          <a:xfrm>
            <a:off x="2782950" y="5477525"/>
            <a:ext cx="66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40" name="Google Shape;840;p21"/>
          <p:cNvSpPr txBox="1"/>
          <p:nvPr>
            <p:ph idx="2" type="subTitle"/>
          </p:nvPr>
        </p:nvSpPr>
        <p:spPr>
          <a:xfrm>
            <a:off x="1129650" y="2859550"/>
            <a:ext cx="99327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lang="en-US"/>
              <a:t>Poppins Medium size 30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2"/>
          <p:cNvSpPr txBox="1"/>
          <p:nvPr>
            <p:ph idx="1" type="subTitle"/>
          </p:nvPr>
        </p:nvSpPr>
        <p:spPr>
          <a:xfrm>
            <a:off x="1129650" y="1274750"/>
            <a:ext cx="9932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</a:pPr>
            <a:r>
              <a:rPr lang="en-US"/>
              <a:t>Poppins Medium Size 42</a:t>
            </a:r>
            <a:endParaRPr/>
          </a:p>
        </p:txBody>
      </p:sp>
      <p:sp>
        <p:nvSpPr>
          <p:cNvPr id="847" name="Google Shape;847;p22"/>
          <p:cNvSpPr txBox="1"/>
          <p:nvPr>
            <p:ph type="title"/>
          </p:nvPr>
        </p:nvSpPr>
        <p:spPr>
          <a:xfrm>
            <a:off x="2782950" y="5477525"/>
            <a:ext cx="66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3"/>
          <p:cNvSpPr txBox="1"/>
          <p:nvPr>
            <p:ph idx="1" type="subTitle"/>
          </p:nvPr>
        </p:nvSpPr>
        <p:spPr>
          <a:xfrm>
            <a:off x="5540050" y="5998325"/>
            <a:ext cx="538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percona.com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3" name="Google Shape;853;p23"/>
          <p:cNvPicPr preferRelativeResize="0"/>
          <p:nvPr/>
        </p:nvPicPr>
        <p:blipFill rotWithShape="1">
          <a:blip r:embed="rId3">
            <a:alphaModFix/>
          </a:blip>
          <a:srcRect b="0" l="24744" r="0" t="0"/>
          <a:stretch/>
        </p:blipFill>
        <p:spPr>
          <a:xfrm>
            <a:off x="-67902" y="177900"/>
            <a:ext cx="5386575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23"/>
          <p:cNvSpPr txBox="1"/>
          <p:nvPr/>
        </p:nvSpPr>
        <p:spPr>
          <a:xfrm>
            <a:off x="5540050" y="3399575"/>
            <a:ext cx="496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YOU!</a:t>
            </a:r>
            <a:endParaRPr b="0" i="0" sz="60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ee84f9ece_0_7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g1eee84f9ec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950" y="243350"/>
            <a:ext cx="7981549" cy="58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How it started?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ee84f9ece_0_21"/>
          <p:cNvSpPr txBox="1"/>
          <p:nvPr>
            <p:ph idx="12" type="sldNum"/>
          </p:nvPr>
        </p:nvSpPr>
        <p:spPr>
          <a:xfrm>
            <a:off x="10661090" y="6492900"/>
            <a:ext cx="1530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g1eee84f9ec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25" y="214100"/>
            <a:ext cx="6628750" cy="49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eee84f9ece_0_21"/>
          <p:cNvSpPr txBox="1"/>
          <p:nvPr/>
        </p:nvSpPr>
        <p:spPr>
          <a:xfrm>
            <a:off x="883975" y="5604950"/>
            <a:ext cx="10216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Programmable, instantly accessible infrastructure comes with so much flexibility. It allows new deployment and management approaches we could not even have imagined in the “old world.”</a:t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8" name="Google Shape;198;g1eee84f9ece_0_21"/>
          <p:cNvSpPr txBox="1"/>
          <p:nvPr/>
        </p:nvSpPr>
        <p:spPr>
          <a:xfrm>
            <a:off x="2796825" y="5173025"/>
            <a:ext cx="647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(Early AWS Presentations promoting the cloud)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cona 2023 Colour Palette">
  <a:themeElements>
    <a:clrScheme name="Percona">
      <a:dk1>
        <a:srgbClr val="0E1A53"/>
      </a:dk1>
      <a:lt1>
        <a:srgbClr val="FFFFFF"/>
      </a:lt1>
      <a:dk2>
        <a:srgbClr val="0E1A53"/>
      </a:dk2>
      <a:lt2>
        <a:srgbClr val="F24500"/>
      </a:lt2>
      <a:accent1>
        <a:srgbClr val="FF7E1A"/>
      </a:accent1>
      <a:accent2>
        <a:srgbClr val="1486FF"/>
      </a:accent2>
      <a:accent3>
        <a:srgbClr val="F0B336"/>
      </a:accent3>
      <a:accent4>
        <a:srgbClr val="30D1B2"/>
      </a:accent4>
      <a:accent5>
        <a:srgbClr val="A86FEF"/>
      </a:accent5>
      <a:accent6>
        <a:srgbClr val="697793"/>
      </a:accent6>
      <a:hlink>
        <a:srgbClr val="0E265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